
<file path=[Content_Types].xml><?xml version="1.0" encoding="utf-8"?>
<Types xmlns="http://schemas.openxmlformats.org/package/2006/content-types"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slides/slide4.xml" ContentType="application/vnd.openxmlformats-officedocument.presentationml.slide+xml"/>
  <Override PartName="/ppt/tags/tag2.xml" ContentType="application/vnd.openxmlformats-officedocument.presentationml.tag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6.xml" ContentType="application/vnd.openxmlformats-officedocument.presentationml.slide+xml"/>
  <Override PartName="/ppt/tags/tag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ppt/presProps.xml" ContentType="application/vnd.openxmlformats-officedocument.presentationml.presProps+xml"/>
  <Override PartName="/customXml/itemProps4.xml" ContentType="application/vnd.openxmlformats-officedocument.customXmlProperties+xml"/>
  <Override PartName="/ppt/tableStyles.xml" ContentType="application/vnd.openxmlformats-officedocument.presentationml.tableStyles+xml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</Types>
</file>

<file path=_rels/.rels>&#65279;<?xml version="1.0" encoding="UTF-8" standalone="yes"?>
<Relationships xmlns="http://schemas.openxmlformats.org/package/2006/relationships">
  <Relationship Id="rId3" Type="http://schemas.openxmlformats.org/officeDocument/2006/relationships/extended-properties" Target="docProps/app.xml" />
  <Relationship Id="rId2" Type="http://schemas.openxmlformats.org/package/2006/relationships/metadata/core-properties" Target="docProps/core.xml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8" r:id="rId7"/>
    <p:sldId id="259" r:id="rId8"/>
    <p:sldId id="275" r:id="rId9"/>
    <p:sldId id="261" r:id="rId10"/>
    <p:sldId id="267" r:id="rId11"/>
    <p:sldId id="270" r:id="rId12"/>
    <p:sldId id="278" r:id="rId13"/>
    <p:sldId id="271" r:id="rId14"/>
    <p:sldId id="273" r:id="rId15"/>
    <p:sldId id="277" r:id="rId16"/>
  </p:sldIdLst>
  <p:sldSz cx="9144000" cy="6858000" type="screen4x3"/>
  <p:notesSz cx="6669088" cy="9926638"/>
  <p:defaultTextStyle>
    <a:defPPr>
      <a:defRPr lang="nl-NL"/>
    </a:defPPr>
    <a:lvl1pPr algn="ctr" rtl="0" fontAlgn="base">
      <a:spcBef>
        <a:spcPct val="20000"/>
      </a:spcBef>
      <a:spcAft>
        <a:spcPct val="0"/>
      </a:spcAft>
      <a:defRPr sz="2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50" autoAdjust="0"/>
  </p:normalViewPr>
  <p:slideViewPr>
    <p:cSldViewPr>
      <p:cViewPr>
        <p:scale>
          <a:sx n="75" d="100"/>
          <a:sy n="75" d="100"/>
        </p:scale>
        <p:origin x="-372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286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6" Type="http://schemas.openxmlformats.org/officeDocument/2006/relationships/slide" Target="slides/slide1.xml" />
  <Relationship Id="rId7" Type="http://schemas.openxmlformats.org/officeDocument/2006/relationships/slide" Target="slides/slide2.xml" />
  <Relationship Id="rId8" Type="http://schemas.openxmlformats.org/officeDocument/2006/relationships/slide" Target="slides/slide3.xml" />
  <Relationship Id="rId9" Type="http://schemas.openxmlformats.org/officeDocument/2006/relationships/slide" Target="slides/slide4.xml" />
  <Relationship Id="rId10" Type="http://schemas.openxmlformats.org/officeDocument/2006/relationships/slide" Target="slides/slide5.xml" />
  <Relationship Id="rId11" Type="http://schemas.openxmlformats.org/officeDocument/2006/relationships/slide" Target="slides/slide6.xml" />
  <Relationship Id="rId12" Type="http://schemas.openxmlformats.org/officeDocument/2006/relationships/slide" Target="slides/slide7.xml" />
  <Relationship Id="rId13" Type="http://schemas.openxmlformats.org/officeDocument/2006/relationships/slide" Target="slides/slide8.xml" />
  <Relationship Id="rId14" Type="http://schemas.openxmlformats.org/officeDocument/2006/relationships/slide" Target="slides/slide9.xml" />
  <Relationship Id="rId15" Type="http://schemas.openxmlformats.org/officeDocument/2006/relationships/slide" Target="slides/slide10.xml" />
  <Relationship Id="rId16" Type="http://schemas.openxmlformats.org/officeDocument/2006/relationships/slide" Target="slides/slide11.xml" />
  <Relationship Id="rId18" Type="http://schemas.openxmlformats.org/officeDocument/2006/relationships/handoutMaster" Target="handoutMasters/handoutMaster1.xml" />
  <Relationship Id="rId3" Type="http://schemas.openxmlformats.org/officeDocument/2006/relationships/customXml" Target="../customXml/item3.xml" />
  <Relationship Id="rId21" Type="http://schemas.openxmlformats.org/officeDocument/2006/relationships/theme" Target="theme/theme1.xml" />
  <Relationship Id="rId17" Type="http://schemas.openxmlformats.org/officeDocument/2006/relationships/notesMaster" Target="notesMasters/notesMaster1.xml" />
  <Relationship Id="rId2" Type="http://schemas.openxmlformats.org/officeDocument/2006/relationships/customXml" Target="../customXml/item2.xml" />
  <Relationship Id="rId20" Type="http://schemas.openxmlformats.org/officeDocument/2006/relationships/viewProps" Target="viewProps.xml" />
  <Relationship Id="rId1" Type="http://schemas.openxmlformats.org/officeDocument/2006/relationships/customXml" Target="../customXml/item1.xml" />
  <Relationship Id="rId5" Type="http://schemas.openxmlformats.org/officeDocument/2006/relationships/slideMaster" Target="slideMasters/slideMaster1.xml" />
  <Relationship Id="rId19" Type="http://schemas.openxmlformats.org/officeDocument/2006/relationships/presProps" Target="presProps.xml" />
  <Relationship Id="rId4" Type="http://schemas.openxmlformats.org/officeDocument/2006/relationships/customXml" Target="../customXml/item4.xml" />
  <Relationship Id="rId22" Type="http://schemas.openxmlformats.org/officeDocument/2006/relationships/tableStyles" Target="tableStyles.xml" />
</Relationships>
</file>

<file path=ppt/handoutMasters/_rels/handoutMaster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3.jpeg" />
  <Relationship Id="rId1" Type="http://schemas.openxmlformats.org/officeDocument/2006/relationships/theme" Target="../theme/theme3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413" y="1"/>
            <a:ext cx="2890228" cy="49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D6A32-6AC7-4DB9-9965-C05BB8F463E3}" type="datetimeFigureOut">
              <a:rPr lang="nl-BE" smtClean="0"/>
              <a:t>27/06/2014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23"/>
            <a:ext cx="2890228" cy="4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413" y="9429323"/>
            <a:ext cx="2890228" cy="4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nl-BE" dirty="0" smtClean="0"/>
              <a:t>© VIB 2013 - All rights reserved </a:t>
            </a:r>
            <a:endParaRPr lang="nl-BE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-2472" y="15995"/>
            <a:ext cx="3725314" cy="480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/>
              <a:t>Insert title of the presentation 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1" y="9430244"/>
            <a:ext cx="328240" cy="4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3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228" cy="49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413" y="1"/>
            <a:ext cx="2890228" cy="49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401AB-29F7-48C1-986F-71BA4BB88DF9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199" y="4715482"/>
            <a:ext cx="5334691" cy="4466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23"/>
            <a:ext cx="2890228" cy="4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413" y="9429323"/>
            <a:ext cx="2890228" cy="4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0D46B-D714-4E81-8711-8D410785A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900">
                <a:solidFill>
                  <a:schemeClr val="tx1"/>
                </a:solidFill>
                <a:latin typeface="Tahoma" pitchFamily="34" charset="0"/>
              </a:defRPr>
            </a:lvl1pPr>
            <a:lvl2pPr marL="741764" indent="-285294" eaLnBrk="0" hangingPunct="0">
              <a:defRPr sz="21900">
                <a:solidFill>
                  <a:schemeClr val="tx1"/>
                </a:solidFill>
                <a:latin typeface="Tahoma" pitchFamily="34" charset="0"/>
              </a:defRPr>
            </a:lvl2pPr>
            <a:lvl3pPr marL="1141176" indent="-228236" eaLnBrk="0" hangingPunct="0">
              <a:defRPr sz="21900">
                <a:solidFill>
                  <a:schemeClr val="tx1"/>
                </a:solidFill>
                <a:latin typeface="Tahoma" pitchFamily="34" charset="0"/>
              </a:defRPr>
            </a:lvl3pPr>
            <a:lvl4pPr marL="1597645" indent="-228236" eaLnBrk="0" hangingPunct="0">
              <a:defRPr sz="21900">
                <a:solidFill>
                  <a:schemeClr val="tx1"/>
                </a:solidFill>
                <a:latin typeface="Tahoma" pitchFamily="34" charset="0"/>
              </a:defRPr>
            </a:lvl4pPr>
            <a:lvl5pPr marL="2054116" indent="-228236" eaLnBrk="0" hangingPunct="0">
              <a:defRPr sz="21900">
                <a:solidFill>
                  <a:schemeClr val="tx1"/>
                </a:solidFill>
                <a:latin typeface="Tahoma" pitchFamily="34" charset="0"/>
              </a:defRPr>
            </a:lvl5pPr>
            <a:lvl6pPr marL="2510585" indent="-228236" eaLnBrk="0" fontAlgn="base" hangingPunct="0">
              <a:spcBef>
                <a:spcPct val="0"/>
              </a:spcBef>
              <a:spcAft>
                <a:spcPct val="0"/>
              </a:spcAft>
              <a:defRPr sz="21900">
                <a:solidFill>
                  <a:schemeClr val="tx1"/>
                </a:solidFill>
                <a:latin typeface="Tahoma" pitchFamily="34" charset="0"/>
              </a:defRPr>
            </a:lvl6pPr>
            <a:lvl7pPr marL="2967056" indent="-228236" eaLnBrk="0" fontAlgn="base" hangingPunct="0">
              <a:spcBef>
                <a:spcPct val="0"/>
              </a:spcBef>
              <a:spcAft>
                <a:spcPct val="0"/>
              </a:spcAft>
              <a:defRPr sz="21900">
                <a:solidFill>
                  <a:schemeClr val="tx1"/>
                </a:solidFill>
                <a:latin typeface="Tahoma" pitchFamily="34" charset="0"/>
              </a:defRPr>
            </a:lvl7pPr>
            <a:lvl8pPr marL="3423525" indent="-228236" eaLnBrk="0" fontAlgn="base" hangingPunct="0">
              <a:spcBef>
                <a:spcPct val="0"/>
              </a:spcBef>
              <a:spcAft>
                <a:spcPct val="0"/>
              </a:spcAft>
              <a:defRPr sz="21900">
                <a:solidFill>
                  <a:schemeClr val="tx1"/>
                </a:solidFill>
                <a:latin typeface="Tahoma" pitchFamily="34" charset="0"/>
              </a:defRPr>
            </a:lvl8pPr>
            <a:lvl9pPr marL="3879998" indent="-228236" eaLnBrk="0" fontAlgn="base" hangingPunct="0">
              <a:spcBef>
                <a:spcPct val="0"/>
              </a:spcBef>
              <a:spcAft>
                <a:spcPct val="0"/>
              </a:spcAft>
              <a:defRPr sz="219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796DF66-B5F8-458C-B695-E2B742E4800D}" type="slidenum">
              <a:rPr 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smtClean="0"/>
              <a:t>na record of invention moet je nu klikken (is een tweede slde). Vroeger kwam IPR automatisch na record of invention</a:t>
            </a:r>
          </a:p>
          <a:p>
            <a:pPr eaLnBrk="1" hangingPunct="1"/>
            <a:r>
              <a:rPr lang="nl-BE" smtClean="0"/>
              <a:t>Positie en grootte van groene blok ‘record of invention’ mag niet veranderd worden!!</a:t>
            </a:r>
          </a:p>
          <a:p>
            <a:pPr eaLnBrk="1" hangingPunct="1"/>
            <a:r>
              <a:rPr lang="nl-BE" smtClean="0"/>
              <a:t>Height: 3.5 cm</a:t>
            </a:r>
          </a:p>
          <a:p>
            <a:pPr eaLnBrk="1" hangingPunct="1"/>
            <a:r>
              <a:rPr lang="nl-BE" smtClean="0"/>
              <a:t>Width 5.21 cm</a:t>
            </a:r>
          </a:p>
          <a:p>
            <a:pPr eaLnBrk="1" hangingPunct="1"/>
            <a:r>
              <a:rPr lang="nl-BE" smtClean="0"/>
              <a:t>Horizontaal: 4.38</a:t>
            </a:r>
          </a:p>
          <a:p>
            <a:pPr eaLnBrk="1" hangingPunct="1"/>
            <a:r>
              <a:rPr lang="nl-BE" smtClean="0"/>
              <a:t>Verticaal: 8.45</a:t>
            </a:r>
          </a:p>
          <a:p>
            <a:pPr eaLnBrk="1" hangingPunct="1"/>
            <a:r>
              <a:rPr lang="nl-BE" smtClean="0"/>
              <a:t>Positie tekstblok ‘Record of Invention’:</a:t>
            </a:r>
          </a:p>
          <a:p>
            <a:pPr eaLnBrk="1" hangingPunct="1"/>
            <a:r>
              <a:rPr lang="nl-BE" smtClean="0"/>
              <a:t>Horizontaal 4.89 cm</a:t>
            </a:r>
          </a:p>
          <a:p>
            <a:pPr eaLnBrk="1" hangingPunct="1"/>
            <a:r>
              <a:rPr lang="nl-BE" smtClean="0"/>
              <a:t>Verticaal: 9.14 cm</a:t>
            </a:r>
          </a:p>
          <a:p>
            <a:pPr eaLnBrk="1" hangingPunct="1"/>
            <a:endParaRPr lang="nl-BE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jpeg" />
  <Relationship Id="rId2" Type="http://schemas.openxmlformats.org/officeDocument/2006/relationships/image" Target="../media/image2.png" /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image" Target="../media/image1.jpeg" /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image" Target="../media/image1.jpeg" /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1560" y="2060848"/>
            <a:ext cx="8172450" cy="1575626"/>
          </a:xfrm>
        </p:spPr>
        <p:txBody>
          <a:bodyPr/>
          <a:lstStyle>
            <a:lvl1pPr algn="l">
              <a:defRPr sz="5000" baseline="0"/>
            </a:lvl1pPr>
          </a:lstStyle>
          <a:p>
            <a:r>
              <a:rPr lang="en-US" dirty="0" smtClean="0"/>
              <a:t>Insert title of the presentation</a:t>
            </a: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88024" y="5233927"/>
            <a:ext cx="4027336" cy="576262"/>
          </a:xfrm>
        </p:spPr>
        <p:txBody>
          <a:bodyPr anchor="t"/>
          <a:lstStyle>
            <a:lvl1pPr marL="0" indent="0">
              <a:buFontTx/>
              <a:buNone/>
              <a:defRPr sz="2400" i="1" baseline="0"/>
            </a:lvl1pPr>
          </a:lstStyle>
          <a:p>
            <a:r>
              <a:rPr lang="en-US" dirty="0" smtClean="0"/>
              <a:t>Insert name of the presenter</a:t>
            </a:r>
            <a:endParaRPr lang="en-US" dirty="0"/>
          </a:p>
        </p:txBody>
      </p:sp>
      <p:pic>
        <p:nvPicPr>
          <p:cNvPr id="15" name="Picture 14" descr="VIB_NewLOGO_rgb_pos_L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2910" y="5233927"/>
            <a:ext cx="928694" cy="1070886"/>
          </a:xfrm>
          <a:prstGeom prst="rect">
            <a:avLst/>
          </a:prstGeom>
        </p:spPr>
      </p:pic>
      <p:pic>
        <p:nvPicPr>
          <p:cNvPr id="6" name="Picture 5" descr="VIB-bal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6108" y="0"/>
            <a:ext cx="8429652" cy="14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6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556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556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93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3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429652" cy="633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6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1560" y="1268759"/>
            <a:ext cx="8172450" cy="3816425"/>
          </a:xfrm>
        </p:spPr>
        <p:txBody>
          <a:bodyPr/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agenda item 1</a:t>
            </a:r>
            <a:br>
              <a:rPr lang="en-US" dirty="0" smtClean="0"/>
            </a:br>
            <a:r>
              <a:rPr lang="en-US" dirty="0" smtClean="0"/>
              <a:t>Insert agenda item 2</a:t>
            </a:r>
            <a:br>
              <a:rPr lang="en-US" dirty="0" smtClean="0"/>
            </a:br>
            <a:r>
              <a:rPr lang="en-US" dirty="0" smtClean="0"/>
              <a:t>Insert agenda item 3</a:t>
            </a:r>
            <a:br>
              <a:rPr lang="en-US" dirty="0" smtClean="0"/>
            </a:br>
            <a:r>
              <a:rPr lang="en-US" dirty="0" smtClean="0"/>
              <a:t>Insert agenda item 4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VIB-bal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108" y="0"/>
            <a:ext cx="8429652" cy="142876"/>
          </a:xfrm>
          <a:prstGeom prst="rect">
            <a:avLst/>
          </a:prstGeom>
        </p:spPr>
      </p:pic>
      <p:pic>
        <p:nvPicPr>
          <p:cNvPr id="7" name="Picture 6" descr="VIB_NewLOGO_rgb_pos_LO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2910" y="5233927"/>
            <a:ext cx="928694" cy="107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8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Insert title of the slide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000" y="1988840"/>
            <a:ext cx="8208000" cy="4599160"/>
          </a:xfrm>
        </p:spPr>
        <p:txBody>
          <a:bodyPr/>
          <a:lstStyle>
            <a:lvl1pPr>
              <a:defRPr baseline="0"/>
            </a:lvl1pPr>
            <a:lvl5pPr>
              <a:defRPr/>
            </a:lvl5pPr>
            <a:lvl6pPr>
              <a:defRPr sz="1800">
                <a:latin typeface="+mj-lt"/>
              </a:defRPr>
            </a:lvl6pPr>
            <a:lvl7pPr marL="2743200" indent="0">
              <a:buNone/>
              <a:defRPr sz="1600">
                <a:latin typeface="+mj-lt"/>
              </a:defRPr>
            </a:lvl7pPr>
          </a:lstStyle>
          <a:p>
            <a:pPr lvl="0"/>
            <a:r>
              <a:rPr lang="en-US" dirty="0" smtClean="0"/>
              <a:t>Your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  <a:p>
            <a:pPr lvl="6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Insert title of the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8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285728"/>
            <a:ext cx="8208000" cy="1199056"/>
          </a:xfrm>
        </p:spPr>
        <p:txBody>
          <a:bodyPr/>
          <a:lstStyle/>
          <a:p>
            <a:r>
              <a:rPr lang="en-US" dirty="0" smtClean="0"/>
              <a:t>Insert title of the slide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2000" y="2708920"/>
            <a:ext cx="8208000" cy="39150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Your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819844" y="1988896"/>
            <a:ext cx="5000628" cy="504000"/>
          </a:xfrm>
        </p:spPr>
        <p:txBody>
          <a:bodyPr/>
          <a:lstStyle>
            <a:lvl1pPr>
              <a:buNone/>
              <a:defRPr sz="3000" baseline="0"/>
            </a:lvl1pPr>
          </a:lstStyle>
          <a:p>
            <a:pPr lvl="0"/>
            <a:r>
              <a:rPr lang="nl-BE" dirty="0" smtClean="0"/>
              <a:t>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85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285728"/>
            <a:ext cx="8208000" cy="1199056"/>
          </a:xfrm>
        </p:spPr>
        <p:txBody>
          <a:bodyPr/>
          <a:lstStyle/>
          <a:p>
            <a:r>
              <a:rPr lang="en-US" dirty="0" smtClean="0"/>
              <a:t>Insert title of the slide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819372" y="1560796"/>
            <a:ext cx="5000628" cy="504000"/>
          </a:xfrm>
        </p:spPr>
        <p:txBody>
          <a:bodyPr/>
          <a:lstStyle>
            <a:lvl1pPr>
              <a:buNone/>
              <a:defRPr sz="3000" baseline="0"/>
            </a:lvl1pPr>
          </a:lstStyle>
          <a:p>
            <a:pPr lvl="0"/>
            <a:r>
              <a:rPr lang="nl-BE" dirty="0" smtClean="0"/>
              <a:t>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698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2000" y="1628856"/>
            <a:ext cx="4040188" cy="504000"/>
          </a:xfrm>
        </p:spPr>
        <p:txBody>
          <a:bodyPr anchor="t"/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2000" y="2276872"/>
            <a:ext cx="4040188" cy="4347128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Your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78697" y="1628856"/>
            <a:ext cx="4039200" cy="504000"/>
          </a:xfrm>
        </p:spPr>
        <p:txBody>
          <a:bodyPr anchor="t"/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88024" y="2276872"/>
            <a:ext cx="4039200" cy="434712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Your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285728"/>
            <a:ext cx="8208000" cy="1199056"/>
          </a:xfrm>
        </p:spPr>
        <p:txBody>
          <a:bodyPr/>
          <a:lstStyle/>
          <a:p>
            <a:r>
              <a:rPr lang="en-US" dirty="0" smtClean="0"/>
              <a:t>Insert title of the slide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(Q&amp;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IB-bal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108" y="0"/>
            <a:ext cx="8429652" cy="142876"/>
          </a:xfrm>
          <a:prstGeom prst="rect">
            <a:avLst/>
          </a:prstGeom>
        </p:spPr>
      </p:pic>
      <p:pic>
        <p:nvPicPr>
          <p:cNvPr id="7" name="Picture 6" descr="VIB_NewLOGO_rgb_pos_LO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91880" y="1484784"/>
            <a:ext cx="2160240" cy="249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2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86391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image" Target="../media/image1.jpeg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12000" y="285728"/>
            <a:ext cx="8208000" cy="119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Insert title of the slide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000" y="1844824"/>
            <a:ext cx="8208000" cy="47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5" name="Picture 14" descr="VIB-balk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6108" y="0"/>
            <a:ext cx="8429652" cy="1428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8" r:id="rId2"/>
    <p:sldLayoutId id="2147483720" r:id="rId3"/>
    <p:sldLayoutId id="2147483725" r:id="rId4"/>
    <p:sldLayoutId id="2147483723" r:id="rId5"/>
    <p:sldLayoutId id="2147483724" r:id="rId6"/>
    <p:sldLayoutId id="2147483712" r:id="rId7"/>
    <p:sldLayoutId id="2147483727" r:id="rId8"/>
    <p:sldLayoutId id="2147483729" r:id="rId9"/>
    <p:sldLayoutId id="2147483730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ahoma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None/>
        <a:defRPr sz="2400" baseline="0">
          <a:solidFill>
            <a:srgbClr val="003366"/>
          </a:solidFill>
          <a:latin typeface="Calibri" pitchFamily="34" charset="0"/>
          <a:ea typeface="+mn-ea"/>
          <a:cs typeface="+mn-cs"/>
        </a:defRPr>
      </a:lvl1pPr>
      <a:lvl2pPr marL="285750" indent="-285750" algn="l" rtl="0" eaLnBrk="1" fontAlgn="base" hangingPunct="1">
        <a:spcBef>
          <a:spcPct val="20000"/>
        </a:spcBef>
        <a:spcAft>
          <a:spcPct val="0"/>
        </a:spcAft>
        <a:buChar char="–"/>
        <a:tabLst/>
        <a:defRPr sz="2400">
          <a:solidFill>
            <a:srgbClr val="3399FF"/>
          </a:solidFill>
          <a:latin typeface="Calibri" pitchFamily="34" charset="0"/>
        </a:defRPr>
      </a:lvl2pPr>
      <a:lvl3pPr marL="628650" indent="-360363" algn="l" defTabSz="989013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Calibri" pitchFamily="34" charset="0"/>
        </a:defRPr>
      </a:lvl3pPr>
      <a:lvl4pPr marL="989013" indent="-36036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Calibri" pitchFamily="34" charset="0"/>
        </a:defRPr>
      </a:lvl4pPr>
      <a:lvl5pPr marL="1255713" indent="-2667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003366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5.png" />
  <Relationship Id="rId2" Type="http://schemas.openxmlformats.org/officeDocument/2006/relationships/image" Target="../media/image54.png" />
  <Relationship Id="rId1" Type="http://schemas.openxmlformats.org/officeDocument/2006/relationships/slideLayout" Target="../slideLayouts/slideLayout3.xml" />
</Relationships>
</file>

<file path=ppt/slides/_rels/slide11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8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jpeg" />
  <Relationship Id="rId2" Type="http://schemas.openxmlformats.org/officeDocument/2006/relationships/hyperlink" Target="http://www.google.be/url?sa=i&amp;rct=j&amp;q=&amp;esrc=s&amp;frm=1&amp;source=images&amp;cd=&amp;cad=rja&amp;uact=8&amp;docid=noqc_Sv_gtqqUM&amp;tbnid=_Xh57oNENRAzwM:&amp;ved=0CAUQjRw&amp;url=http://www.200maction.com/wdr-the-domino-effect/&amp;ei=x7ypU83iJ4SoO5XmgYgH&amp;bvm=bv.69620078,d.ZWU&amp;psig=AFQjCNFf2NcXQN-EippQbsE0ZEfUT_58sA&amp;ust=1403719227119101" TargetMode="External" />
  <Relationship Id="rId1" Type="http://schemas.openxmlformats.org/officeDocument/2006/relationships/slideLayout" Target="../slideLayouts/slideLayout4.xml" />
</Relationships>
</file>

<file path=ppt/slides/_rels/slide3.xml.rels>&#65279;<?xml version="1.0" encoding="UTF-8" standalone="yes"?>
<Relationships xmlns="http://schemas.openxmlformats.org/package/2006/relationships">
  <Relationship Id="rId8" Type="http://schemas.openxmlformats.org/officeDocument/2006/relationships/hyperlink" Target="http://users.telenet.be/aythamiesp/pics/Universiteit%20Antwerpen%20nr.%201%20small.png" TargetMode="External" />
  <Relationship Id="rId3" Type="http://schemas.openxmlformats.org/officeDocument/2006/relationships/image" Target="../media/image5.png" />
  <Relationship Id="rId7" Type="http://schemas.openxmlformats.org/officeDocument/2006/relationships/image" Target="../media/image9.jpeg" />
  <Relationship Id="rId12" Type="http://schemas.openxmlformats.org/officeDocument/2006/relationships/image" Target="../media/image13.jpeg" />
  <Relationship Id="rId2" Type="http://schemas.openxmlformats.org/officeDocument/2006/relationships/slideLayout" Target="../slideLayouts/slideLayout4.xml" />
  <Relationship Id="rId1" Type="http://schemas.openxmlformats.org/officeDocument/2006/relationships/tags" Target="../tags/tag1.xml" />
  <Relationship Id="rId6" Type="http://schemas.openxmlformats.org/officeDocument/2006/relationships/image" Target="../media/image8.jpg" />
  <Relationship Id="rId11" Type="http://schemas.openxmlformats.org/officeDocument/2006/relationships/image" Target="../media/image12.jpeg" />
  <Relationship Id="rId5" Type="http://schemas.openxmlformats.org/officeDocument/2006/relationships/image" Target="../media/image7.png" />
  <Relationship Id="rId10" Type="http://schemas.openxmlformats.org/officeDocument/2006/relationships/image" Target="../media/image11.jpeg" />
  <Relationship Id="rId4" Type="http://schemas.openxmlformats.org/officeDocument/2006/relationships/image" Target="../media/image6.wmf" />
  <Relationship Id="rId9" Type="http://schemas.openxmlformats.org/officeDocument/2006/relationships/image" Target="../media/image10.png" />
</Relationships>
</file>

<file path=ppt/slides/_rels/slide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4.emf" />
  <Relationship Id="rId2" Type="http://schemas.openxmlformats.org/officeDocument/2006/relationships/slideLayout" Target="../slideLayouts/slideLayout11.xml" />
  <Relationship Id="rId1" Type="http://schemas.openxmlformats.org/officeDocument/2006/relationships/tags" Target="../tags/tag2.xml" />
  <Relationship Id="rId5" Type="http://schemas.openxmlformats.org/officeDocument/2006/relationships/image" Target="../media/image16.png" />
  <Relationship Id="rId4" Type="http://schemas.openxmlformats.org/officeDocument/2006/relationships/image" Target="../media/image15.png" />
</Relationships>
</file>

<file path=ppt/slides/_rels/slide5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22.jpeg" />
  <Relationship Id="rId13" Type="http://schemas.openxmlformats.org/officeDocument/2006/relationships/image" Target="../media/image27.jpeg" />
  <Relationship Id="rId18" Type="http://schemas.openxmlformats.org/officeDocument/2006/relationships/image" Target="../media/image32.jpeg" />
  <Relationship Id="rId26" Type="http://schemas.openxmlformats.org/officeDocument/2006/relationships/image" Target="../media/image40.jpeg" />
  <Relationship Id="rId3" Type="http://schemas.openxmlformats.org/officeDocument/2006/relationships/image" Target="../media/image17.png" />
  <Relationship Id="rId21" Type="http://schemas.openxmlformats.org/officeDocument/2006/relationships/image" Target="../media/image35.png" />
  <Relationship Id="rId7" Type="http://schemas.openxmlformats.org/officeDocument/2006/relationships/image" Target="../media/image21.jpeg" />
  <Relationship Id="rId12" Type="http://schemas.openxmlformats.org/officeDocument/2006/relationships/image" Target="../media/image26.png" />
  <Relationship Id="rId17" Type="http://schemas.openxmlformats.org/officeDocument/2006/relationships/image" Target="../media/image31.png" />
  <Relationship Id="rId25" Type="http://schemas.openxmlformats.org/officeDocument/2006/relationships/image" Target="../media/image39.jpeg" />
  <Relationship Id="rId2" Type="http://schemas.openxmlformats.org/officeDocument/2006/relationships/notesSlide" Target="../notesSlides/notesSlide1.xml" />
  <Relationship Id="rId16" Type="http://schemas.openxmlformats.org/officeDocument/2006/relationships/image" Target="../media/image30.png" />
  <Relationship Id="rId20" Type="http://schemas.openxmlformats.org/officeDocument/2006/relationships/image" Target="../media/image34.png" />
  <Relationship Id="rId29" Type="http://schemas.openxmlformats.org/officeDocument/2006/relationships/image" Target="../media/image43.png" />
  <Relationship Id="rId1" Type="http://schemas.openxmlformats.org/officeDocument/2006/relationships/slideLayout" Target="../slideLayouts/slideLayout9.xml" />
  <Relationship Id="rId6" Type="http://schemas.openxmlformats.org/officeDocument/2006/relationships/image" Target="../media/image20.png" />
  <Relationship Id="rId11" Type="http://schemas.openxmlformats.org/officeDocument/2006/relationships/image" Target="../media/image25.jpeg" />
  <Relationship Id="rId24" Type="http://schemas.openxmlformats.org/officeDocument/2006/relationships/image" Target="../media/image38.jpeg" />
  <Relationship Id="rId32" Type="http://schemas.openxmlformats.org/officeDocument/2006/relationships/image" Target="../media/image46.png" />
  <Relationship Id="rId5" Type="http://schemas.openxmlformats.org/officeDocument/2006/relationships/image" Target="../media/image19.jpeg" />
  <Relationship Id="rId15" Type="http://schemas.openxmlformats.org/officeDocument/2006/relationships/image" Target="../media/image29.png" />
  <Relationship Id="rId23" Type="http://schemas.openxmlformats.org/officeDocument/2006/relationships/image" Target="../media/image37.png" />
  <Relationship Id="rId28" Type="http://schemas.openxmlformats.org/officeDocument/2006/relationships/image" Target="../media/image42.png" />
  <Relationship Id="rId10" Type="http://schemas.openxmlformats.org/officeDocument/2006/relationships/image" Target="../media/image24.jpeg" />
  <Relationship Id="rId19" Type="http://schemas.openxmlformats.org/officeDocument/2006/relationships/image" Target="../media/image33.png" />
  <Relationship Id="rId31" Type="http://schemas.openxmlformats.org/officeDocument/2006/relationships/image" Target="../media/image45.jpeg" />
  <Relationship Id="rId4" Type="http://schemas.openxmlformats.org/officeDocument/2006/relationships/image" Target="../media/image18.jpeg" />
  <Relationship Id="rId9" Type="http://schemas.openxmlformats.org/officeDocument/2006/relationships/image" Target="../media/image23.png" />
  <Relationship Id="rId14" Type="http://schemas.openxmlformats.org/officeDocument/2006/relationships/image" Target="../media/image28.png" />
  <Relationship Id="rId22" Type="http://schemas.openxmlformats.org/officeDocument/2006/relationships/image" Target="../media/image36.png" />
  <Relationship Id="rId27" Type="http://schemas.openxmlformats.org/officeDocument/2006/relationships/image" Target="../media/image41.jpeg" />
  <Relationship Id="rId30" Type="http://schemas.openxmlformats.org/officeDocument/2006/relationships/image" Target="../media/image44.png" />
</Relationships>
</file>

<file path=ppt/slides/_rels/slide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7.emf" />
  <Relationship Id="rId2" Type="http://schemas.openxmlformats.org/officeDocument/2006/relationships/slideLayout" Target="../slideLayouts/slideLayout10.xml" />
  <Relationship Id="rId1" Type="http://schemas.openxmlformats.org/officeDocument/2006/relationships/tags" Target="../tags/tag3.xml" />
</Relationships>
</file>

<file path=ppt/slides/_rels/slide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9.emf" />
  <Relationship Id="rId2" Type="http://schemas.openxmlformats.org/officeDocument/2006/relationships/image" Target="../media/image48.emf" />
  <Relationship Id="rId1" Type="http://schemas.openxmlformats.org/officeDocument/2006/relationships/slideLayout" Target="../slideLayouts/slideLayout10.xml" />
  <Relationship Id="rId5" Type="http://schemas.openxmlformats.org/officeDocument/2006/relationships/image" Target="../media/image51.emf" />
  <Relationship Id="rId4" Type="http://schemas.openxmlformats.org/officeDocument/2006/relationships/image" Target="../media/image50.emf" />
</Relationships>
</file>

<file path=ppt/slides/_rels/slide8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3.xml" />
</Relationships>
</file>

<file path=ppt/slides/_rels/slide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2.jpeg" />
  <Relationship Id="rId2" Type="http://schemas.openxmlformats.org/officeDocument/2006/relationships/hyperlink" Target="http://www.google.be/url?sa=i&amp;rct=j&amp;q=&amp;esrc=s&amp;frm=1&amp;source=images&amp;cd=&amp;cad=rja&amp;uact=8&amp;docid=YZtJyoERGFywHM&amp;tbnid=RYweo2UWK64UlM:&amp;ved=0CAUQjRw&amp;url=http://www.tomorrowtoday.co.za/2011/04/11/a-david-v-goliath-lesson-from-the-cloud-bantamlive-and-constantcontact/&amp;ei=_8ipU66tNYfZPP-TgKgJ&amp;bvm=bv.69620078,d.ZWU&amp;psig=AFQjCNFJn7opx0TE4Gnq9eOuTO3d21Dzhg&amp;ust=1403722332345548" TargetMode="External" />
  <Relationship Id="rId1" Type="http://schemas.openxmlformats.org/officeDocument/2006/relationships/slideLayout" Target="../slideLayouts/slideLayout3.xml" />
  <Relationship Id="rId5" Type="http://schemas.openxmlformats.org/officeDocument/2006/relationships/image" Target="../media/image53.gif" />
  <Relationship Id="rId4" Type="http://schemas.openxmlformats.org/officeDocument/2006/relationships/hyperlink" Target="http://www.google.be/url?sa=i&amp;rct=j&amp;q=&amp;esrc=s&amp;frm=1&amp;source=images&amp;cd=&amp;cad=rja&amp;uact=8&amp;docid=sSbWPpVd3h8tWM&amp;tbnid=iy1etSWOKB7ZCM:&amp;ved=0CAUQjRw&amp;url=http://www.baby-connect.com/&amp;ei=PMmpU5KHDYHaOrXYgIgN&amp;bvm=bv.69620078,d.ZWU&amp;psig=AFQjCNH0nYdoZnrGVdqwapD_xYQDAzMS_A&amp;ust=1403722395993737" TargetMode="Externa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The Biotechnology Ecosystem</a:t>
            </a:r>
            <a:br>
              <a:rPr lang="nl-BE" dirty="0" smtClean="0"/>
            </a:br>
            <a:r>
              <a:rPr lang="nl-BE" dirty="0" smtClean="0"/>
              <a:t>Innovation &amp; Incentives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Jérôme Van Biervliet</a:t>
            </a:r>
          </a:p>
          <a:p>
            <a:r>
              <a:rPr lang="nl-BE" dirty="0" smtClean="0"/>
              <a:t>Senior Business Development Manager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09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Mechanisms to ensure diligent development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2000" y="1988840"/>
            <a:ext cx="5040120" cy="4599160"/>
          </a:xfrm>
        </p:spPr>
        <p:txBody>
          <a:bodyPr/>
          <a:lstStyle/>
          <a:p>
            <a:r>
              <a:rPr lang="nl-BE" dirty="0" smtClean="0"/>
              <a:t>Diligence requirements</a:t>
            </a:r>
          </a:p>
          <a:p>
            <a:pPr lvl="1"/>
            <a:r>
              <a:rPr lang="nl-BE" dirty="0"/>
              <a:t>Milestone schedules – Go-no-go’s</a:t>
            </a:r>
          </a:p>
          <a:p>
            <a:r>
              <a:rPr lang="nl-BE" dirty="0" smtClean="0"/>
              <a:t>Challenge of validity of underlying patents</a:t>
            </a:r>
          </a:p>
          <a:p>
            <a:r>
              <a:rPr lang="nl-BE" dirty="0" smtClean="0"/>
              <a:t>Commercially reasonable efforts</a:t>
            </a:r>
          </a:p>
          <a:p>
            <a:pPr lvl="1"/>
            <a:r>
              <a:rPr lang="nl-BE" dirty="0" smtClean="0"/>
              <a:t>Who decides? </a:t>
            </a:r>
          </a:p>
          <a:p>
            <a:pPr lvl="1"/>
            <a:r>
              <a:rPr lang="nl-BE" dirty="0" smtClean="0"/>
              <a:t>Audit? Benchmarks? </a:t>
            </a:r>
          </a:p>
          <a:p>
            <a:pPr lvl="1"/>
            <a:r>
              <a:rPr lang="nl-BE" dirty="0" smtClean="0"/>
              <a:t>Reasonable efforts – Right to delay</a:t>
            </a:r>
          </a:p>
          <a:p>
            <a:r>
              <a:rPr lang="nl-BE" dirty="0" smtClean="0"/>
              <a:t>Termination – grant back</a:t>
            </a:r>
          </a:p>
        </p:txBody>
      </p:sp>
      <p:pic>
        <p:nvPicPr>
          <p:cNvPr id="3074" name="Picture 2" descr="http://ichart.quintrics.nl/GetIChart.aspx?lid=363668&amp;tfn=beleggerNL.ten&amp;w=330&amp;h=250&amp;i=d&amp;p=1&amp;pc=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3143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509120"/>
            <a:ext cx="2999234" cy="17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0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dirty="0">
                <a:solidFill>
                  <a:srgbClr val="000000"/>
                </a:solidFill>
                <a:latin typeface="Georgia"/>
              </a:rPr>
              <a:t/>
            </a:r>
            <a:br>
              <a:rPr lang="nl-BE" sz="2000" dirty="0">
                <a:solidFill>
                  <a:srgbClr val="000000"/>
                </a:solidFill>
                <a:latin typeface="Georgia"/>
              </a:rPr>
            </a:br>
            <a:r>
              <a:rPr lang="en-US" sz="1800" dirty="0">
                <a:solidFill>
                  <a:srgbClr val="000000"/>
                </a:solidFill>
                <a:latin typeface="Georgia"/>
              </a:rPr>
              <a:t>The draft Article 5(1)(b) of the TTBER excludes from automatic exemption any clause containing: “</a:t>
            </a:r>
            <a:r>
              <a:rPr lang="en-US" sz="1800" i="1" dirty="0">
                <a:solidFill>
                  <a:srgbClr val="000000"/>
                </a:solidFill>
                <a:latin typeface="Georgia"/>
              </a:rPr>
              <a:t>any direct or indirect obligation on a party not to challenge the validity of intellectual property rights which the other party holds in the European Union, including any right for a party to terminate the technology transfer agreement in the event that the other party challenges the validity of any of the intellectual property rights which a party to the agreement holds in the European Union</a:t>
            </a:r>
            <a:r>
              <a:rPr lang="en-US" sz="1800" dirty="0">
                <a:solidFill>
                  <a:srgbClr val="000000"/>
                </a:solidFill>
                <a:latin typeface="Georgia"/>
              </a:rPr>
              <a:t>.” </a:t>
            </a:r>
            <a:br>
              <a:rPr lang="en-US" sz="1800" dirty="0">
                <a:solidFill>
                  <a:srgbClr val="000000"/>
                </a:solidFill>
                <a:latin typeface="Georgia"/>
              </a:rPr>
            </a:br>
            <a:endParaRPr lang="nl-BE" sz="1800" dirty="0"/>
          </a:p>
        </p:txBody>
      </p:sp>
      <p:pic>
        <p:nvPicPr>
          <p:cNvPr id="1026" name="Picture 2" descr="http://www.200maction.com/wp-content/uploads/2014/04/domin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730" y="1350120"/>
            <a:ext cx="8153400" cy="330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VIB is a life science research institute</a:t>
            </a:r>
            <a:br>
              <a:rPr lang="nl-BE" dirty="0" smtClean="0"/>
            </a:br>
            <a:r>
              <a:rPr lang="nl-BE" sz="2000" i="1" dirty="0" smtClean="0">
                <a:solidFill>
                  <a:schemeClr val="accent1"/>
                </a:solidFill>
              </a:rPr>
              <a:t>A Howard Hughes Model</a:t>
            </a:r>
            <a:endParaRPr lang="nl-BE" i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990080"/>
            <a:ext cx="8208000" cy="4743176"/>
          </a:xfrm>
          <a:prstGeom prst="rect">
            <a:avLst/>
          </a:prstGeom>
        </p:spPr>
      </p:pic>
      <p:pic>
        <p:nvPicPr>
          <p:cNvPr id="32" name="Picture 26" descr="UGent logo hoge resolutie.bmp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4104" y="2507678"/>
            <a:ext cx="932700" cy="66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44623" y="3168543"/>
            <a:ext cx="1838403" cy="65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952261" y="1860692"/>
            <a:ext cx="1943744" cy="646986"/>
          </a:xfrm>
          <a:prstGeom prst="wedgeRoundRectCallout">
            <a:avLst>
              <a:gd name="adj1" fmla="val -68619"/>
              <a:gd name="adj2" fmla="val 109818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rgbClr val="003366"/>
                </a:solidFill>
                <a:latin typeface="Calibri" pitchFamily="34" charset="0"/>
              </a:rPr>
              <a:t>&gt;60 different nationalities</a:t>
            </a:r>
            <a:endParaRPr lang="en-US" sz="1600" dirty="0" smtClean="0">
              <a:solidFill>
                <a:srgbClr val="003366"/>
              </a:solidFill>
              <a:latin typeface="Calibri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591" y="1638152"/>
            <a:ext cx="501856" cy="577134"/>
          </a:xfrm>
          <a:prstGeom prst="rect">
            <a:avLst/>
          </a:prstGeom>
        </p:spPr>
      </p:pic>
      <p:pic>
        <p:nvPicPr>
          <p:cNvPr id="1030" name="Picture 6" descr="http://users.telenet.be/aythamiesp/pics/Universiteit%20Antwerpen%20nr.%201%20thumb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736" y="1638152"/>
            <a:ext cx="675923" cy="57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439" y="2507678"/>
            <a:ext cx="574665" cy="66086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150320"/>
            <a:ext cx="560456" cy="644525"/>
          </a:xfrm>
          <a:prstGeom prst="rect">
            <a:avLst/>
          </a:prstGeom>
        </p:spPr>
      </p:pic>
      <p:pic>
        <p:nvPicPr>
          <p:cNvPr id="1032" name="Picture 8" descr="http://www.vub.ac.be/image/VUB_logo_compact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0330" y="3945955"/>
            <a:ext cx="1368152" cy="43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945955"/>
            <a:ext cx="560456" cy="6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Scientific impact and source of innovation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71600" y="6597352"/>
            <a:ext cx="7560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800" i="1" baseline="0" dirty="0" smtClean="0">
                <a:latin typeface="Calibri" pitchFamily="34" charset="0"/>
              </a:rPr>
              <a:t>Source: Scimago</a:t>
            </a:r>
            <a:r>
              <a:rPr lang="nl-BE" sz="800" i="1" dirty="0" smtClean="0">
                <a:latin typeface="Calibri" pitchFamily="34" charset="0"/>
              </a:rPr>
              <a:t>, 2011; Nature Drug Discovery Kneller, 2010  </a:t>
            </a:r>
            <a:endParaRPr lang="en-US" sz="800" i="1" baseline="0" dirty="0" smtClean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6453336"/>
            <a:ext cx="37705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BE" sz="800" i="1" smtClean="0">
                <a:latin typeface="+mj-lt"/>
              </a:rPr>
              <a:t>Scimago ranking of Research Institutes based on top Quartile papers for Impact Factor</a:t>
            </a:r>
            <a:endParaRPr lang="nl-BE" sz="800" i="1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5116783" cy="416859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4826" y="3988087"/>
            <a:ext cx="2411669" cy="2085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446" y="1628800"/>
            <a:ext cx="2282063" cy="2286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478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The Path towards value creation</a:t>
            </a:r>
            <a:endParaRPr lang="en-US" dirty="0" smtClean="0"/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71438" y="1617663"/>
            <a:ext cx="3603625" cy="4887912"/>
            <a:chOff x="158" y="777"/>
            <a:chExt cx="2270" cy="3079"/>
          </a:xfrm>
        </p:grpSpPr>
        <p:pic>
          <p:nvPicPr>
            <p:cNvPr id="2665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777"/>
              <a:ext cx="817" cy="42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026"/>
              <a:ext cx="592" cy="461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366"/>
              <a:ext cx="697" cy="355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684"/>
              <a:ext cx="635" cy="471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047"/>
              <a:ext cx="304" cy="657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9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432"/>
              <a:ext cx="560" cy="514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0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660"/>
              <a:ext cx="414" cy="657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61" name="Group 11"/>
            <p:cNvGrpSpPr>
              <a:grpSpLocks/>
            </p:cNvGrpSpPr>
            <p:nvPr/>
          </p:nvGrpSpPr>
          <p:grpSpPr bwMode="auto">
            <a:xfrm>
              <a:off x="952" y="2886"/>
              <a:ext cx="609" cy="588"/>
              <a:chOff x="771" y="1366"/>
              <a:chExt cx="1293" cy="1112"/>
            </a:xfrm>
          </p:grpSpPr>
          <p:pic>
            <p:nvPicPr>
              <p:cNvPr id="26664" name="Picture 12"/>
              <p:cNvPicPr>
                <a:picLocks noChangeAspect="1" noChangeArrowheads="1"/>
              </p:cNvPicPr>
              <p:nvPr/>
            </p:nvPicPr>
            <p:blipFill>
              <a:blip r:embed="rId10" cstate="screen">
                <a:lum bright="24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" y="1366"/>
                <a:ext cx="1293" cy="52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5" name="Picture 13" descr="WT-tie-1-3dpf-l-1(3)"/>
              <p:cNvPicPr>
                <a:picLocks noChangeAspect="1" noChangeArrowheads="1"/>
              </p:cNvPicPr>
              <p:nvPr/>
            </p:nvPicPr>
            <p:blipFill>
              <a:blip r:embed="rId11">
                <a:lum bright="-12000" contrast="3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" y="1911"/>
                <a:ext cx="1289" cy="56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662" name="Picture 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3294"/>
              <a:ext cx="579" cy="465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3" name="Picture 1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" y="3498"/>
              <a:ext cx="795" cy="358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4" name="Straight Connector 43"/>
          <p:cNvCxnSpPr>
            <a:cxnSpLocks noChangeShapeType="1"/>
            <a:endCxn id="40" idx="1"/>
          </p:cNvCxnSpPr>
          <p:nvPr/>
        </p:nvCxnSpPr>
        <p:spPr bwMode="auto">
          <a:xfrm flipV="1">
            <a:off x="3327798" y="3222626"/>
            <a:ext cx="942577" cy="582611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Flowchart: Alternate Process 39"/>
          <p:cNvSpPr/>
          <p:nvPr/>
        </p:nvSpPr>
        <p:spPr bwMode="auto">
          <a:xfrm>
            <a:off x="4270375" y="3001963"/>
            <a:ext cx="2816225" cy="441325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BE" sz="2000" dirty="0" smtClean="0">
                <a:solidFill>
                  <a:srgbClr val="003366"/>
                </a:solidFill>
                <a:latin typeface="Calibri" pitchFamily="34" charset="0"/>
              </a:rPr>
              <a:t>Licensing Agreements</a:t>
            </a:r>
            <a:endParaRPr lang="nl-BE" sz="20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41" name="Flowchart: Alternate Process 40"/>
          <p:cNvSpPr/>
          <p:nvPr/>
        </p:nvSpPr>
        <p:spPr bwMode="auto">
          <a:xfrm>
            <a:off x="4261848" y="4135557"/>
            <a:ext cx="2813640" cy="442674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BE" sz="2000" dirty="0" smtClean="0">
                <a:solidFill>
                  <a:srgbClr val="003366"/>
                </a:solidFill>
                <a:latin typeface="Calibri" pitchFamily="34" charset="0"/>
              </a:rPr>
              <a:t>New Ventures</a:t>
            </a:r>
            <a:endParaRPr lang="nl-BE" sz="2000" dirty="0">
              <a:solidFill>
                <a:srgbClr val="003366"/>
              </a:solidFill>
              <a:latin typeface="Calibri" pitchFamily="34" charset="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270375" y="1271588"/>
            <a:ext cx="4654630" cy="2589460"/>
            <a:chOff x="4264124" y="1242603"/>
            <a:chExt cx="4654951" cy="2590364"/>
          </a:xfrm>
        </p:grpSpPr>
        <p:pic>
          <p:nvPicPr>
            <p:cNvPr id="26646" name="Picture 7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511" y="2787388"/>
              <a:ext cx="786931" cy="380367"/>
            </a:xfrm>
            <a:prstGeom prst="rect">
              <a:avLst/>
            </a:prstGeom>
            <a:noFill/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47" name="Picture 18" descr="galapagos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803" t="48383" r="34363" b="15878"/>
            <a:stretch>
              <a:fillRect/>
            </a:stretch>
          </p:blipFill>
          <p:spPr bwMode="auto">
            <a:xfrm>
              <a:off x="7607023" y="3409105"/>
              <a:ext cx="1279525" cy="423862"/>
            </a:xfrm>
            <a:prstGeom prst="rect">
              <a:avLst/>
            </a:prstGeom>
            <a:noFill/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48" name="Picture 21" descr="logo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334"/>
            <a:stretch>
              <a:fillRect/>
            </a:stretch>
          </p:blipFill>
          <p:spPr bwMode="auto">
            <a:xfrm>
              <a:off x="4264124" y="1773064"/>
              <a:ext cx="2324100" cy="431800"/>
            </a:xfrm>
            <a:prstGeom prst="rect">
              <a:avLst/>
            </a:prstGeom>
            <a:noFill/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49" name="Picture 8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2" y="1242603"/>
              <a:ext cx="2474873" cy="458205"/>
            </a:xfrm>
            <a:prstGeom prst="rect">
              <a:avLst/>
            </a:prstGeom>
            <a:noFill/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51" name="Picture 2" descr="W:\Beelddatabank\Logos\Companies &amp; organisations\Biocartis_SCREEN_Small.jpg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796889"/>
              <a:ext cx="909807" cy="840023"/>
            </a:xfrm>
            <a:prstGeom prst="rect">
              <a:avLst/>
            </a:prstGeom>
            <a:noFill/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52" name="Picture 11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254" y="2372382"/>
              <a:ext cx="697970" cy="431049"/>
            </a:xfrm>
            <a:prstGeom prst="rect">
              <a:avLst/>
            </a:prstGeom>
            <a:noFill/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53" name="Picture 2"/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715" y="2370427"/>
              <a:ext cx="901109" cy="482509"/>
            </a:xfrm>
            <a:prstGeom prst="rect">
              <a:avLst/>
            </a:prstGeom>
            <a:noFill/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7" name="Straight Connector 76"/>
          <p:cNvCxnSpPr>
            <a:cxnSpLocks noChangeShapeType="1"/>
            <a:endCxn id="41" idx="1"/>
          </p:cNvCxnSpPr>
          <p:nvPr/>
        </p:nvCxnSpPr>
        <p:spPr bwMode="auto">
          <a:xfrm>
            <a:off x="3327798" y="3805237"/>
            <a:ext cx="934050" cy="55165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ounded Rectangle 37"/>
          <p:cNvSpPr/>
          <p:nvPr/>
        </p:nvSpPr>
        <p:spPr bwMode="auto">
          <a:xfrm>
            <a:off x="1756371" y="3272755"/>
            <a:ext cx="1571427" cy="4426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BE" sz="2000" dirty="0">
                <a:solidFill>
                  <a:srgbClr val="003366"/>
                </a:solidFill>
                <a:latin typeface="Calibri" pitchFamily="34" charset="0"/>
              </a:rPr>
              <a:t>IPR</a:t>
            </a: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51" y="3498056"/>
            <a:ext cx="1106487" cy="434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.bp.blogspot.com/-wHex2VYgWWE/T0GElwAKpEI/AAAAAAAAB0A/gNitLZTrDcw/s1600/Zeiss_Logo.png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303" y="2845285"/>
            <a:ext cx="578466" cy="58371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547958" y="4208122"/>
            <a:ext cx="4392613" cy="2520950"/>
            <a:chOff x="4572000" y="4225925"/>
            <a:chExt cx="4392613" cy="2520950"/>
          </a:xfrm>
        </p:grpSpPr>
        <p:grpSp>
          <p:nvGrpSpPr>
            <p:cNvPr id="26635" name="Group 4"/>
            <p:cNvGrpSpPr>
              <a:grpSpLocks/>
            </p:cNvGrpSpPr>
            <p:nvPr/>
          </p:nvGrpSpPr>
          <p:grpSpPr bwMode="auto">
            <a:xfrm>
              <a:off x="4572000" y="4225925"/>
              <a:ext cx="4392613" cy="2520950"/>
              <a:chOff x="4572000" y="4226561"/>
              <a:chExt cx="4392488" cy="2520942"/>
            </a:xfrm>
          </p:grpSpPr>
          <p:pic>
            <p:nvPicPr>
              <p:cNvPr id="26637" name="Picture 16" descr="logo CropDesign 2"/>
              <p:cNvPicPr>
                <a:picLocks noChangeAspect="1" noChangeArrowheads="1"/>
              </p:cNvPicPr>
              <p:nvPr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6463" y="5205653"/>
                <a:ext cx="909638" cy="725488"/>
              </a:xfrm>
              <a:prstGeom prst="rect">
                <a:avLst/>
              </a:prstGeom>
              <a:noFill/>
              <a:ln w="9525">
                <a:solidFill>
                  <a:srgbClr val="003366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38" name="Picture 17" descr="devgen_HV_hires"/>
              <p:cNvPicPr>
                <a:picLocks noChangeAspect="1" noChangeArrowheads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4454" y="4817994"/>
                <a:ext cx="1800225" cy="409575"/>
              </a:xfrm>
              <a:prstGeom prst="rect">
                <a:avLst/>
              </a:prstGeom>
              <a:noFill/>
              <a:ln w="9525">
                <a:solidFill>
                  <a:srgbClr val="003366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39" name="Picture 18" descr="ABLYNX"/>
              <p:cNvPicPr>
                <a:picLocks noChangeAspect="1" noChangeArrowheads="1"/>
              </p:cNvPicPr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5301208"/>
                <a:ext cx="1528059" cy="637351"/>
              </a:xfrm>
              <a:prstGeom prst="rect">
                <a:avLst/>
              </a:prstGeom>
              <a:noFill/>
              <a:ln w="9525">
                <a:solidFill>
                  <a:srgbClr val="003366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40" name="Picture 20" descr="ActoGenix Q"/>
              <p:cNvPicPr>
                <a:picLocks noChangeAspect="1" noChangeArrowheads="1"/>
              </p:cNvPicPr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5445224"/>
                <a:ext cx="1643063" cy="330200"/>
              </a:xfrm>
              <a:prstGeom prst="rect">
                <a:avLst/>
              </a:prstGeom>
              <a:noFill/>
              <a:ln w="9525">
                <a:solidFill>
                  <a:srgbClr val="003366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6641" name="Group 22"/>
              <p:cNvGrpSpPr>
                <a:grpSpLocks/>
              </p:cNvGrpSpPr>
              <p:nvPr/>
            </p:nvGrpSpPr>
            <p:grpSpPr bwMode="auto">
              <a:xfrm>
                <a:off x="8076760" y="4226561"/>
                <a:ext cx="792163" cy="865480"/>
                <a:chOff x="3836" y="1788"/>
                <a:chExt cx="1501" cy="1000"/>
              </a:xfrm>
            </p:grpSpPr>
            <p:sp>
              <p:nvSpPr>
                <p:cNvPr id="26644" name="Rectangle 23"/>
                <p:cNvSpPr>
                  <a:spLocks noChangeArrowheads="1"/>
                </p:cNvSpPr>
                <p:nvPr/>
              </p:nvSpPr>
              <p:spPr bwMode="auto">
                <a:xfrm>
                  <a:off x="3836" y="1788"/>
                  <a:ext cx="1501" cy="1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spcBef>
                      <a:spcPct val="20000"/>
                    </a:spcBef>
                  </a:pPr>
                  <a:endParaRPr lang="en-US">
                    <a:solidFill>
                      <a:srgbClr val="003366"/>
                    </a:solidFill>
                  </a:endParaRPr>
                </a:p>
              </p:txBody>
            </p:sp>
            <p:pic>
              <p:nvPicPr>
                <p:cNvPr id="26645" name="Picture 24" descr="Pronota"/>
                <p:cNvPicPr>
                  <a:picLocks noChangeAspect="1" noChangeArrowheads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7" y="1939"/>
                  <a:ext cx="1338" cy="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6642" name="Picture 2"/>
              <p:cNvPicPr>
                <a:picLocks noChangeAspect="1" noChangeArrowheads="1"/>
              </p:cNvPicPr>
              <p:nvPr/>
            </p:nvPicPr>
            <p:blipFill>
              <a:blip r:embed="rId2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1475" y="6093296"/>
                <a:ext cx="1683013" cy="601812"/>
              </a:xfrm>
              <a:prstGeom prst="rect">
                <a:avLst/>
              </a:prstGeom>
              <a:noFill/>
              <a:ln w="9525">
                <a:solidFill>
                  <a:srgbClr val="003366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26643" name="Picture 2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370" y="6087550"/>
                <a:ext cx="1583886" cy="659953"/>
              </a:xfrm>
              <a:prstGeom prst="rect">
                <a:avLst/>
              </a:prstGeom>
              <a:noFill/>
              <a:ln w="9525">
                <a:solidFill>
                  <a:srgbClr val="003366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050" y="4668837"/>
              <a:ext cx="903233" cy="7484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292391" y="910793"/>
            <a:ext cx="1056748" cy="748036"/>
            <a:chOff x="5292391" y="910793"/>
            <a:chExt cx="1056748" cy="748036"/>
          </a:xfrm>
        </p:grpSpPr>
        <p:pic>
          <p:nvPicPr>
            <p:cNvPr id="3074" name="Picture 2" descr="http://t3.gstatic.com/images?q=tbn:ANd9GcTtwoH3grvguGsPcfkQj6VLd7ft8PDKHXICgRPXpYUgYd8rzBE8Lp7syc7tHQ"/>
            <p:cNvPicPr>
              <a:picLocks noChangeAspect="1" noChangeArrowheads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391" y="910793"/>
              <a:ext cx="1056748" cy="748036"/>
            </a:xfrm>
            <a:prstGeom prst="rect">
              <a:avLst/>
            </a:prstGeom>
            <a:noFill/>
            <a:effectLst>
              <a:outerShdw blurRad="50800" dist="101600" dir="2700000" algn="tl" rotWithShape="0">
                <a:schemeClr val="bg1">
                  <a:lumMod val="50000"/>
                  <a:alpha val="58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5292391" y="910793"/>
              <a:ext cx="1056748" cy="74803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2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1740" y="1970176"/>
            <a:ext cx="1263266" cy="535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39700" dist="38100" dir="2700000" sx="107000" sy="107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1" name="Rounded Rectangle 50"/>
          <p:cNvSpPr/>
          <p:nvPr/>
        </p:nvSpPr>
        <p:spPr bwMode="auto">
          <a:xfrm>
            <a:off x="1756370" y="3899592"/>
            <a:ext cx="1571427" cy="4426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BE" sz="2000" dirty="0" smtClean="0">
                <a:solidFill>
                  <a:srgbClr val="003366"/>
                </a:solidFill>
                <a:latin typeface="Calibri" pitchFamily="34" charset="0"/>
              </a:rPr>
              <a:t>Expertise</a:t>
            </a:r>
            <a:endParaRPr lang="nl-BE" sz="2000" dirty="0">
              <a:solidFill>
                <a:srgbClr val="0033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5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 smtClean="0"/>
              <a:t>Commercialisation in Biotechnology is a costly affair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451471"/>
            <a:ext cx="8213725" cy="5145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4219" y="6551766"/>
            <a:ext cx="3406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i="1" dirty="0" smtClean="0">
                <a:solidFill>
                  <a:srgbClr val="003366"/>
                </a:solidFill>
                <a:latin typeface="Calibri"/>
              </a:rPr>
              <a:t>Source: Paul et al., Nature Reviews, Drug Discovery 2010</a:t>
            </a:r>
            <a:endParaRPr lang="en-US" sz="1100" i="1" dirty="0" smtClean="0">
              <a:solidFill>
                <a:srgbClr val="003366"/>
              </a:solidFill>
              <a:latin typeface="Calibri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1529222" y="1830919"/>
            <a:ext cx="2153667" cy="1021556"/>
          </a:xfrm>
          <a:prstGeom prst="wedgeRoundRectCallout">
            <a:avLst>
              <a:gd name="adj1" fmla="val -1396"/>
              <a:gd name="adj2" fmla="val 160233"/>
              <a:gd name="adj3" fmla="val 16667"/>
            </a:avLst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BE" sz="1800" i="1" dirty="0" smtClean="0">
                <a:solidFill>
                  <a:srgbClr val="000000"/>
                </a:solidFill>
                <a:latin typeface="Calibri"/>
              </a:rPr>
              <a:t>VIB can reach early Lead stage with collaborators</a:t>
            </a:r>
            <a:endParaRPr lang="en-US" sz="1800" b="1" i="1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735465" y="1830920"/>
            <a:ext cx="1988663" cy="1021556"/>
          </a:xfrm>
          <a:prstGeom prst="wedgeRoundRectCallout">
            <a:avLst>
              <a:gd name="adj1" fmla="val -28971"/>
              <a:gd name="adj2" fmla="val 125498"/>
              <a:gd name="adj3" fmla="val 16667"/>
            </a:avLst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BE" sz="1800" i="1" dirty="0" smtClean="0">
                <a:solidFill>
                  <a:srgbClr val="000000"/>
                </a:solidFill>
                <a:latin typeface="Calibri"/>
              </a:rPr>
              <a:t>Venture Capital – Backed Biotech development</a:t>
            </a:r>
            <a:endParaRPr lang="en-US" sz="1800" b="1" i="1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940152" y="1830921"/>
            <a:ext cx="1988663" cy="1021556"/>
          </a:xfrm>
          <a:prstGeom prst="wedgeRoundRectCallout">
            <a:avLst>
              <a:gd name="adj1" fmla="val 61618"/>
              <a:gd name="adj2" fmla="val 130842"/>
              <a:gd name="adj3" fmla="val 16667"/>
            </a:avLst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BE" sz="1800" i="1" dirty="0" smtClean="0">
                <a:solidFill>
                  <a:srgbClr val="000000"/>
                </a:solidFill>
                <a:latin typeface="Calibri"/>
              </a:rPr>
              <a:t>Pharmaceutical company takes over</a:t>
            </a:r>
            <a:endParaRPr lang="en-US" sz="1800" b="1" i="1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lowchart: Decision 4"/>
          <p:cNvSpPr/>
          <p:nvPr/>
        </p:nvSpPr>
        <p:spPr bwMode="auto">
          <a:xfrm>
            <a:off x="2339752" y="4797152"/>
            <a:ext cx="864096" cy="504056"/>
          </a:xfrm>
          <a:prstGeom prst="flowChartDecision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License</a:t>
            </a:r>
          </a:p>
        </p:txBody>
      </p:sp>
      <p:sp>
        <p:nvSpPr>
          <p:cNvPr id="11" name="Flowchart: Decision 10"/>
          <p:cNvSpPr/>
          <p:nvPr/>
        </p:nvSpPr>
        <p:spPr bwMode="auto">
          <a:xfrm>
            <a:off x="6070387" y="4708405"/>
            <a:ext cx="864096" cy="504056"/>
          </a:xfrm>
          <a:prstGeom prst="flowChartDecision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License</a:t>
            </a:r>
          </a:p>
        </p:txBody>
      </p:sp>
      <p:sp>
        <p:nvSpPr>
          <p:cNvPr id="12" name="Flowchart: Decision 11"/>
          <p:cNvSpPr/>
          <p:nvPr/>
        </p:nvSpPr>
        <p:spPr bwMode="auto">
          <a:xfrm>
            <a:off x="2861041" y="4456377"/>
            <a:ext cx="864096" cy="504056"/>
          </a:xfrm>
          <a:prstGeom prst="flowChartDecision">
            <a:avLst/>
          </a:prstGeom>
          <a:solidFill>
            <a:srgbClr val="9EC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solidFill>
                  <a:srgbClr val="000000"/>
                </a:solidFill>
                <a:latin typeface="+mj-lt"/>
              </a:rPr>
              <a:t>VC capital</a:t>
            </a:r>
            <a:endParaRPr kumimoji="0" lang="nl-BE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3" name="Flowchart: Decision 12"/>
          <p:cNvSpPr/>
          <p:nvPr/>
        </p:nvSpPr>
        <p:spPr bwMode="auto">
          <a:xfrm>
            <a:off x="3865700" y="4456377"/>
            <a:ext cx="864096" cy="504056"/>
          </a:xfrm>
          <a:prstGeom prst="flowChartDecision">
            <a:avLst/>
          </a:prstGeom>
          <a:solidFill>
            <a:srgbClr val="9EC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solidFill>
                  <a:srgbClr val="000000"/>
                </a:solidFill>
                <a:latin typeface="+mj-lt"/>
              </a:rPr>
              <a:t>VC capital</a:t>
            </a:r>
            <a:endParaRPr kumimoji="0" lang="nl-BE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4" name="Flowchart: Decision 13"/>
          <p:cNvSpPr/>
          <p:nvPr/>
        </p:nvSpPr>
        <p:spPr bwMode="auto">
          <a:xfrm>
            <a:off x="4821237" y="4456377"/>
            <a:ext cx="864096" cy="504056"/>
          </a:xfrm>
          <a:prstGeom prst="flowChartDecision">
            <a:avLst/>
          </a:prstGeom>
          <a:solidFill>
            <a:srgbClr val="9EC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400" dirty="0" smtClean="0">
                <a:solidFill>
                  <a:srgbClr val="000000"/>
                </a:solidFill>
                <a:latin typeface="+mj-lt"/>
              </a:rPr>
              <a:t>VC capital</a:t>
            </a:r>
            <a:endParaRPr kumimoji="0" lang="nl-BE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805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9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 smtClean="0"/>
              <a:t>Biotech industry is the creative engine for pharma,...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268413"/>
            <a:ext cx="8243887" cy="3960812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084763"/>
            <a:ext cx="3913187" cy="1944687"/>
          </a:xfrm>
          <a:prstGeom prst="rect">
            <a:avLst/>
          </a:prstGeom>
          <a:noFill/>
        </p:spPr>
      </p:pic>
      <p:pic>
        <p:nvPicPr>
          <p:cNvPr id="7172" name="Objec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5084763"/>
            <a:ext cx="3913187" cy="1944687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2150" y="5084763"/>
            <a:ext cx="3913188" cy="19446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557648"/>
            <a:ext cx="1403648" cy="1255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800" baseline="0" dirty="0" smtClean="0">
                <a:latin typeface="Calibri" pitchFamily="34" charset="0"/>
              </a:rPr>
              <a:t>% Biotech</a:t>
            </a:r>
            <a:r>
              <a:rPr lang="nl-BE" sz="1800" dirty="0" smtClean="0">
                <a:latin typeface="Calibri" pitchFamily="34" charset="0"/>
              </a:rPr>
              <a:t> within</a:t>
            </a:r>
          </a:p>
          <a:p>
            <a:r>
              <a:rPr lang="nl-BE" sz="1800" baseline="0" dirty="0" smtClean="0">
                <a:latin typeface="Calibri" pitchFamily="34" charset="0"/>
              </a:rPr>
              <a:t>Top</a:t>
            </a:r>
            <a:r>
              <a:rPr lang="nl-BE" sz="1800" dirty="0" smtClean="0">
                <a:latin typeface="Calibri" pitchFamily="34" charset="0"/>
              </a:rPr>
              <a:t> 100 products</a:t>
            </a:r>
            <a:endParaRPr lang="en-US" sz="1800" baseline="0" dirty="0" smtClean="0">
              <a:latin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7" y="5084763"/>
            <a:ext cx="3913187" cy="1944687"/>
          </a:xfrm>
          <a:prstGeom prst="rect">
            <a:avLst/>
          </a:prstGeom>
          <a:noFill/>
        </p:spPr>
      </p:pic>
      <p:pic>
        <p:nvPicPr>
          <p:cNvPr id="9" name="Objec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7" y="5084763"/>
            <a:ext cx="3913187" cy="1944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9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Licensing in pharmaceutical or agricultural biotechnology application is exclusive	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Large Investments to be made</a:t>
            </a:r>
          </a:p>
          <a:p>
            <a:pPr marL="74295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Scientific risks </a:t>
            </a:r>
          </a:p>
          <a:p>
            <a:pPr marL="74295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Technical risks</a:t>
            </a:r>
          </a:p>
          <a:p>
            <a:pPr marL="74295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Execution risks</a:t>
            </a:r>
          </a:p>
          <a:p>
            <a:pPr marL="74295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Syndicate risks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Long term investments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High-risk due to attrition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Return on capital invested required by limited partners in VC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4550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Bargaining position of licensor to licensee 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12000" y="1988840"/>
            <a:ext cx="4176024" cy="4599160"/>
          </a:xfrm>
        </p:spPr>
        <p:txBody>
          <a:bodyPr/>
          <a:lstStyle/>
          <a:p>
            <a:r>
              <a:rPr lang="nl-BE" dirty="0" smtClean="0"/>
              <a:t>VIB valorisation:</a:t>
            </a:r>
          </a:p>
          <a:p>
            <a:pPr lvl="1"/>
            <a:r>
              <a:rPr lang="nl-BE" dirty="0" smtClean="0"/>
              <a:t>Reinvested into benefit for society</a:t>
            </a:r>
          </a:p>
          <a:p>
            <a:pPr lvl="1"/>
            <a:r>
              <a:rPr lang="nl-BE" dirty="0" smtClean="0"/>
              <a:t>Governments look for economic development</a:t>
            </a:r>
          </a:p>
          <a:p>
            <a:r>
              <a:rPr lang="nl-BE" dirty="0" smtClean="0"/>
              <a:t>Biotech companies:</a:t>
            </a:r>
          </a:p>
          <a:p>
            <a:pPr lvl="1"/>
            <a:r>
              <a:rPr lang="nl-BE" dirty="0" smtClean="0"/>
              <a:t>Cash constraint </a:t>
            </a:r>
          </a:p>
          <a:p>
            <a:pPr lvl="1"/>
            <a:r>
              <a:rPr lang="nl-BE" dirty="0" smtClean="0"/>
              <a:t>Publicly traded: impact of litigations on share price</a:t>
            </a:r>
          </a:p>
          <a:p>
            <a:pPr lvl="1"/>
            <a:r>
              <a:rPr lang="nl-BE" dirty="0" smtClean="0"/>
              <a:t>No legal power</a:t>
            </a:r>
            <a:endParaRPr lang="nl-BE" dirty="0"/>
          </a:p>
        </p:txBody>
      </p:sp>
      <p:pic>
        <p:nvPicPr>
          <p:cNvPr id="2050" name="Picture 2" descr="http://www.tomorrowtoday.co.za/wp-content/uploads/2011/04/david-and-goliath-sum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52625"/>
            <a:ext cx="3960440" cy="452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2.baby-connect.com/images/baby2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42" y="5157192"/>
            <a:ext cx="1391502" cy="148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9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Yes"/>
  <p:tag name="MEKKOXMLTAGS" val="1"/>
  <p:tag name="MEKKOXML1" val="4HooU0THZk28POP9trq+pbTvvzd/gcV8t56cq85kb3NDTsUhojRA0EsgEHHMH7oYP1SYpn09ysXVivguJdhTvfyVMsBLTGvcX7WPTor/CmUE5RejHIn+bg7p9CHhi1fqriEcd7GyfHY+V+K762pSOxLDjsbSkHKZZLf9SqoO7F/MhP1tLLPsrs7ImzTbmnrhlZ9XrsDbhB3QFQIiwNMnp2sH8aQ96lk8LYu9eBET2fsLHsaY3176d7Rgs0N057Sdw2E5/C9O6bc31pekkh9TKH1dUxjsnBcQXfeDeg/er/e5YkTBbNB3+GEkZjLyGATV2ov43qq6GDO6+vCdrwY9lg0GZqq6uz4wQuG64aBfCGLKJn2fcdubS0C/btDzH6uM1vO9I6bIkfd+sBnH0ceVCUu8e2/g3OBk8YO0FcJpOIdwBBOSnraIoYyJYqcCexeXOwY8+Ej3TAw9HYs5cJOuwQPYptn9CZxqBZ8LWJrmsXaJ3UR/3Wc4b7t/CCSvw+cPb5V7KM+oNU+MB0j/tp+DVfLPf2R17tW3ozJk08fpMWBg1DH2YW8nN/wKIgVXNu3guB3s6NZy+bmtQhuDajoSDpGEFdIyBTxIVpIgdBe84uW/9nfb3rul4E+gYcL75ja/+df8vSx69B3Vf2mpm03b4HQtzMw4gCY4DOHSR+QuxhNW3R0TXxCDCD6xEl2A4wX67B8Rj8CTHAbeXKdfe98H1zL+whkxInZFpsD7+PBGMf1b4GVaB5TEBoR4gid6nWdrgm66WBLn6k7fqV0Ux2E3jdpoB1WPNm1ado+EQkJNe99Y9TBdXAGjCYoz7w4aUL0WiWo3SDVbIDcvZX3z1RgoSrzUi9k9VMezHx8YjLykg9wIopciOLpFtg4/hegWkNmpDkOsxeWdr7MthdU7j7qNBRnbA6h91UDnI5UXEl8FlohtdZDKlgaP799fRGXUWiouoc3q3BoLNgr5P4eNfRNv5pNziTGA+AO/vCmZ/W8HMZjZ8G02SJoBxlo9HXfc5CCIGemJoaXm7LpFiExIqR3Cfb/D3oH0Y6+zAu4vOgu7DpS+Cj787xSwpLl8nwi74ZwIXnv5fWosyr4p2x/A1q+JghX15QfaA+YqaHgiPnGqZeSGkKDluFqqAN9us6AwXCcKm40TDrUQDSRatXvap5kKLdq5JkNSjtYfbpw0pHFnja/ObLtOlDsbyVNHDw9OiGYy/S1S/nmWwe7bJbtfg6ZISYiSTP7SdZm6HTF/G7efeVqcWUWkXCDjWXZJczWLAhSXCO9CjPrRNTjjvQS/17QHDbjOhRzh3qsph12/lOEK0fQiE+pivi0NeNm8/lbdril65DQXK1x4y/Bzf/2EjwI4GRpSaezc7d6d75K2Uf2jeqvLBRHG0kEos1Fjg9PQeQOZHEmVYH06//G7wSJT7+Zjo31lOhvsMO5jAwRayJgpGX+GTRnx/XqXrf3Q6T5IghNM7EP6yimjvsDXegHaMONBgpkT9VTr86ah+XeT1vgmZkmk5ZiV0rNMV2lhOQZpW2cXBGOkqZ+PFsThXOCcArr4eaYHHgqPE+JBmZovZU8VwKwpJ2uvidsBbZ1GbcbzZQpfv09/+xZ/ihXp7whyr7k0wKGSp9ukEJkga90riTjxffiLkT5nfeoSSd+oS5TUUVPdncxDoo37TDHswdC6EL+eM9th007UAfD3RhSF8rGSfi/KqbtznVtmDyLCZyYxWguYrsdGnP+Vq/N1zAW5B+uiJmG4iQ1Me4evXg0RbZ1ea2ZItX4TxEPQDkD4ktmAkn1xD2vcAKTZ5XwTMW75augOyAUcG5dbdbiYwijwkBGyHU3m7c779oqgdivy40nQR5xU2e5SgAiQOeYoOZaYa6dxWk7W9/PWbn4iBVS/LckTmPh530NkRZQRyJ9KfVCkIGXGI+wJrTJYXbpfTScqsjF+fyJ4Z+w6DWS3Q1hAq5LWYYQcNV6FUbQhTFOwTfhFI2ufqxUwxlZHEDX5WgzzENj82PlYzXhoz8i/9cApQC31yZW05i3Qih4c2md9LeTQUrouTrhcEhC7uet2LW2ZJkrv+30BvA2uI2TScoKt7XydbKUWqXTHXyBRvkOcwksS5gAhUX25x/A8b4zhRm2GgdQsx8adJvaj+7Jq2YXUlwBLjM0iBKlV1skSfGWsDkQy4Zzgj7jNnmh/q3Mb5j1ZVdBRmT6ZlRqNfVHcIh6FnhfRZSVsLnt1TKCSGi30MxuKMr94TmKITtS4/1RuGPVthEQezt64v18KGz5TQjnusE+EpD9hK9cU4qCcY53RTLT0wUnFn4vJi+qHtC44h8HVPDuuzXv44wMXDF+tY9PrkNR1zjWD775KCwxOIU3T8o+63rUtpNB/sK7z4Po37PIWNlyYGglqjOzIBp5r4wUE/E4RJareNafwycPBR8nR9Ipefu0AbEGQln7UZuX96Q/LqIjPwSUFMIJSZVVIYrZ7HyikCkOt5XT8a3VdUxfIAx5OFN3t3POq531hj+P4vRImsdKolshwDSoECaep9l7H6kdtgS1V3OGMb1xyNKEzqPio5f5+uPfHE4SS6zGgEtiJcpA3t8oJLEPWRhe1uT4pzrWGjlgX20twVsX4eTjjoLzNnLWn4BSp2aoKw56xJ/IPfOHGSHbbKo4pBMApBouxYuoopZSS7K3/AJnAsfNKVfcKu5YxIH+wpVou6ieleYzMmniEiTqRolfr753L/Mv1mZIr7u8UAxMX7o+YsDV2j/zhiLDacIS4Ng9jN7gGqZMHwEzojYPfbblsX2ANksIxSoqFXqFpdru8JM64X1tC/MJ7AA+I2fxUtHhsdDtLyNxfEK5z4zRrIOUBIh0vIYe5GGH3tMajxt26y9JCfFCStb2lz3fgBtUO0yyiVbNEOVAYZd2ewnOd9BtG0zgfJYix2GLrvDotF5PpM+VbDQH4InjmjUA8e8Fo8zZhXd9XlsDbCCtdDqpsVm/la2nQsRcU4yj3+eh86B8AEWAXpyFaqEgVWJfY/EUHRl9s/16AYZE/jbmMooNYPHz4HfGGi2vKtFlJYgVvQp+YpmHXLDf59RCaiO9/8CL0pqlOc6FLM3CxsmTAPAbi0Hrtmg4IPdBZ3FCTMnXD+iP2uUAH3f79xneoTxgBh1ew8uAH55vil+Klasp7s1NfEyXsOf8t/K+zTjFsh+GO3AiEq8MTu2UU1WY+SD7YWqM89wtAJwgGfRYQBwvj4i2vqg1GlKpS8zYU2EAj+BRSsmU6k6hC2lY4ZCr7hlXP3BBVivHRF54rhAfBTtt5EXQOe3QDRsUAaYyC5TgHSIQnxDZoGMucjYTNXhpVxjyo+n9AUcFj9nlCCGmX3Dw050LSR59xAxjLDuNi+J7DIj0suwH1pLv41iDcovfyifGpqpdcakLSaHCzuciHF6V28gElHxNVRKGWa5BkHY8lv0riH2LVAwu9WrlhIrmxFZZN/xr+/OQStQ7YhJayxW3h39jIBOCkqX7GMPvnrIOkyQ297PuOTkZc3w/Ffv+ouJs0kbMNEkvhPxXuR6rmPfnuq28afKwP6Qu+i9z3xftNPupLGvsFI7mEaAXP9/10TImi25j4cphLowPbv3+A4dicmn/BJZelnpEtxe7wcG1gEEVjai5yepx5nbC0zNdwcy1aquu/nV6sKW3AkmEiL5LaNUMAUirZ/qJvtJImaZmujTq2EsYBgVrkOWW6kcXwfeCa/sE3b6Tc4yOo8QN/8V1iYknvQc/v3kPqmCUvE3qYoLx8BVVJFR/09EAj6Vvwc65fdQK0cNFxiHL47fq//pv/GxNiye/8ZR0CnHPXDhcn6oUXa9evsXm/CbQFMJzsFYayU2tlQDp7SmRFQ9sGE/u84Bxha6mrVO+1btw0mgjmflFuRe3cUUBfTDFqm/Qx+yFeAcXZbFL5Dy4HdDYDbMBzD68rGxUwZJ1sdeyIzuc+FjVaCRFQWBfqXv/NuM5Aal+oj6npEMlRhkct3nFj9eUho+xmYziA+GpVPRWPBlPnFO+sZmUaWzYypokJeKaHw454pL8U+IBGeC9k9RIxrFZZxyBTc0a3Ql197IDYVBwzasUO02oTF2BccmwIuFBOf1iupFkRjRdhDxl5CXjTCzL2OG5AVMMkrkzYstSJ0OUfvuGNRQqp3tr110uQ2rtsHBLHBZiLp2350JbsteFyHzFHk4G1mkm7vF5sIKxlxch3RdNHKi+tUd6IUfe6hsB7ob16qoJYolyqzIhiTSJ/C3FuLV+QNCcyNaCAAO7o7Hk+DK+Ig/25jGzLYYlkswPBqH+pea+zM7E4XBz9CXt/2cKtpDuuOs2vqCiR2aumWPVb+ld7vbt/BxIB/GEgtaA3Btaa/lRq/fuad09Y71xxGoGPl/4O9Qtt1Qr6IeFJuDKLBKQ5hdykRD8INuZKQqDWnb2/E+P3Z6Go90OpuT+GXqH5cpZ0tzaMddcTufawn082PSJ60SL1g+NQFUrVpyW1cmX0snH01pOvqn4XwtoPaLd7IJl+pNm52JfXpVrSg6g30nRfInYfZGdYWHLjMHg7vo7Efackiazk75tD147DFnYLAR0qCOBDPrLmTWIg7ASYyf9fZIOiNiLv+X9AG+cqrbMUer+kn/5aY0yk4xFAeKx7MDOWK77T/9Nv9eMJo+X4ViMgEPCxY1AUF1bauCZFeO5ArFTMqCjE1aBZ/EIyM1o3UnKeysgEehz8E5KykRNUQCaoNLKhUnC7CFfTP3shAOR0WPrRXNf7wY/vbhK7LthTASJz0bGqvH/aCI5vXjhLiY6r81YeQt3yJShEXrURLGWyQU4CdNatHejDttUsMoGgFRkqD5mApSlPv7xqrRzO5VdokqlwQRjS1Dglw14BIYHBX4/9pM3m0wozupYQkD5U5/UYfbCckyrfU1U55WOJBOqa8sx+Xj7UHZF08okNDo8+O90+AiEHl3QwXhPd3KfJ7yxcMi+Dj6xpkmWKf/l53U1ua0zTaJv+nMG/l1BYO6ia11BSGuqIEspQzSBpb1AK3vTpXfwCQ/g088a0odwh9Jirw76oAoq95KgdUFsyP/JKXvzCLX7X2boOpqEJfDjrbQStN6osriMTOwgT3m+Hgd1/7GxNufJ9nG0IK9Or+vt+RSs9nlQ5dzkTNMtkYVmhR+U6b0oEGRowqbj2TvGjsV4iQjfF74VMSUtr9by4dCRKpkMS7aNG5QB7QmAlNbNUBdP+Eo4pKn8tSdHVlJqRAacRwDoWZs86z4Ox3nVTG1Q0GOuF8VPdK7FtPl/gyqIDhBK0rRmu4npSojA5wYz6ZxI+Bd2tfpYxyiXysxvTu1/lrUlsxES8j8Hprr1VKEaOXp8bknMBzc7f3iL+UHclXPNQfmZ2bWrlenfZS9fl7O/3ZDBdxbZCsMZhpniIRwowM62rN5C2ffVc+1yhKpC8v3Uazp+DDbLhsfdg0VvlV4p0L8r8uUnsP87v9XMGhtb06PrBl8f8p/7ESpqb7NDE2YTkOopKxRHP1yVoj6e0i6Y5hzKJUJNOv6Scb9NOuogT1YiJkAIc3ISOqmhI/o1U4n0iIY2RdiyLiLvfDviRAl76MaY4MqBsdU7S1mr1kM7OB0OWm98WYHUHJzQjr+3o+HrcVsDFmB11KpmTMHY/c2HPa/A/cJ9dS0hhewkvvfKyppBareA7muGDDBQjqFDpoNlhdpeyzPyZcnnNsnsw7VW7Dty5wO0rx4SJm+vc2nVNc6mm9P+DrU3lEZW0cB4ubsZtjTh8+qeviAI2rz2bcj1BHnIWvYM0mgwrcvtrW3kI6LaTIAP+DYY8Hbxuuh+9CL9+Dh05t1fZUJxhknXbTrZMBqigUYheDDwbyE1nyCJHAawnr1zrQJDF5PSNZgt4acRj8PMwcWYo8ytQ6dTH5FB6cvHd1r6HJhcmBMxfCVAF/dQkmCBLA8PNvy0D69Yw1ysp2H07dwNBYwnkZW+pu3E1sIOlMJHI0w4pYP+O1Ks2PFsR9iKZs8Pjn/LuToeKYd5HmtfCjgMlLgq/L7emFwKBQ3K/zYWsXcbTdh56tlcQXV754jwBtD+dlH6UiAFlqzyCQgOvLXy/DHBkdih1whRBqR3RhGfk9HT2UwLIfJOvQgmo5eeFyTWjcCHd4UBQHOaa8yo2l/yszdeldPTk150kkMe9mGNXXF87WRE1Ii56L1Tez+cfrJZPCcKAF21LKYpXGSc+Py/GG2xdjqGy4lECTaahbzGMH8T+QD1MxqN81PsO3Jmeik3jnC+kvT2cGWkBnUSUW+rqiJWioL+G9EEP6c8BcimUV7DspRuJQWvdijzRvmji0vVcqGvb/mxJVa56mvDIX2Wo17GIoCS8hCDiBce+Zty+4mEoMwMyzQIMdvqfQOszLfVJfF1spLO3Dqr5GSQW8Ua1w3B/6E1o8bfQv8SdW8PBArjTac7jKGXoWlT6DzN6chYdHp5627T/xHZAR4Gltu+qbOnYyR7lVxWOm2Xs5SuB0vygL0TsCld+zTipNH1URZjdjvWRXfVeAyalXI5zDP5puvI+JL/nORR1Ef4RcSm1YhgALIBm99Zc1W9CKU9F62fH7Ng0OK+4o9uBCb/2YAIL9plbz83eDYG7PTOINN9E/lHq4z9GEF2t7by4KaCbaDmkLWsHm/frk9FbHz3k4NDTunFjwZhQOMpCEOJsc1lowDH7fteHssDIn+0oJkaFE6tfof9mWvXMVadhUS47yQdmGyyIhzuPPNEzLwplfb5XY0iumKX60CgbqNJEgGe4AKgmssizTq6PxmIKEUILKPxIcdVlPvsLNsfSYVVhmFJ3Jo2davxPzhtj593whLT2vEOfzTjFmYqMJsSW+esSrbSM9keaKDJTSrBfP2e7rUx8wyfqugpexRbpOnn9CKLtVSNsp6YDQvnS8Hot2nahzTYN/mVzxxYk4clWt1Jm4Z2MPeaZTIL78PukMLeaU+MHHXD7C/Lt9fSBzT0hdVuD3D8UieTWTcitgQlQOalhqNEteufz3t+3GN7eQtfMbUqxbcxLgPUMp47Y1INNrmuw/wludukW2PtLvicFSLt7PJiBPHWHNIBnZPrQCyJNDIXzAfb6ZayAnqRdKFESKTECjetMAKOXFV0FRrm8OkBLT9vuwxGm6A8lE8rq6d/4kMZBLpQgadWYIOnr4UwKXoxp+wW/dxRF12bnMqARJxlNfZt9Fsa03/ountFO0VJ3DtP4Jj6aae1yhkqLdGN1dkbVnW6mKPG4hZG6/nbMwmBKgefRTrIG+aQT8j85tRlLPb+tEVaTLv/0QY9uLxDJ7SUzfrseeXghfSkuumTnFzmHKYqeYyvGxSjrlvlBdtDFrBz5VnSDNTrC7QKvPGosX47RSvf+MUJeXlKetv5VqdWG/dnDW+IcVpoFViFBv5VVx/0ptvIrhdU+fHT5EYgTCG0B8s+bVVpm29X6Z436YWgn46FiYkBs/r0goFVtt1TsVHT0n9GW1BwjN1Jphn9rUOTEHracvDuCbCdPlKg+ABQJxTOiTzwTVDk14dAmjLz1cUCaO6rySGycwqTTwfzXID9PQ4T34KUylHXwT5Vp6LBC9jq8eR6mHucAqmiq+fNGY1V9YJKQ0Eg+mEr3uMvNBIYi3iuxJbOjlIMuyUDXLItR+XHBywPtrZzR6grjDATwKxQzcFtpf3l0EBgQVi2+RbhKCuoJy9+yV4hJvgK0KHRWCqGFo++5fFlDP79wY+YLJ0keN0WjfR3BQpn3QsE8HWK12T+e/7mjZoPyNp0MtdciREOLHXi12KL0wZ8kC06/BYST7CDStaRTmo2itgN1srvsvg18zapTTDoTDP1QXsfQdqBlij+GWPVCnA3eziTO3iOEO6bRAOmmZCLB1OqiFLaYGZwimsIfMTtg553A3M9yGa938/Zx8gSGCqN6bOzS2l9gxN1h4J/oBd1MG3gUSaEo+dF7h5ibM/sENEh1YhyZ8Ofb+E92Av3Nwe+wmaP79EzGX1Zp1iF/kQ6CySyfx6oO+khxtDmfgVWabR3+Z28HurWO+375a1U4RV9N290DgezYuyunBEKzK7KrpP92diMtBPBJpktOjjRUTwqsHnqgFPMOFXCkuW1MzM5grIgebMI5T2ZGvKz1yi7E9LCK5Di+nPmN4feIya+YZV/hY71b0akfn1wN1fq4gKWdMiSC5bxI/Z3HI/w06DnwL4eNNvkc2H8iMbl3oECfdKbTm8/y97fyEsD6bkeCDyc4kDWmpMJUhjkj9IQ573Tz3cWcwy45jgAWG7JnLckFrabfoz+KQrBML0YMX5/ElHNWO5ROvweN4/NRIwMd63hjIe4d+LKiAVoEJmyn92JnKnE6AXakXcu7dMfoxbHGg1ag+sCi/wVYudne7Ay65Wy/8dY8zrQgIFypiqGqLCkvQNhkg10b1GrUP+6RbkuL6cpXcuIQcI3TbAxRIJ+V1/aScx+6ZssdgMjFt8iLqf+hng4viM0MocgUDpjNsu5I+vQWeDtREPmhx/eg8rfGFxrj/Zg+jtZGY9kMup9qj/Mis8uRUrLLUEMhLt3F6Y79DSteB+vwc6lMxwkbgwC7YvJ4H0R6hx5vLD+b+7UfM+FNeH9zWO0HKu8F3ZKzOpt0nNqffk1F2g6Affadej9mdrqhvbICF9Cv6nkwjVOHRmghJgsa7blnsqqixHJmu8NVwMRXAoymSWhSy2mkK71vGdLwXBZPJAZTihy46HcaLTHp7qBRG2AUUYQabQo0SGJ5PPcKJYOz3jOXI+Snl/RLwD9HGW/ol/XGNgB/6SjwJSxz7cWaeSf2RcMsaw99NDPbitsgxtVvI9lVpOXAd2i50J9LH0lT0OnBZTwOsTfwvEcONyDeCe1lHPrN4WpvgThzn/DQibCMWuWAXClR7PsJLoUb9q3cpdvHr4DDy90unE2VNE0lchNQQXcko6JfVnK1CXZyFQtvOz8VSN0y3kxLtvszbyHJpaRv5jrOzlUNjqGMkCi4X6EN+eix5H57BupcUi2lpfC2E599/dZB2KtxXS+mE1f/cVcJ2MZM0ZgfeEPBBCQgNOKL+evMPlQM6wf3bLnXTNmn/ZQQpETLFAfrUBzYiSHxWifj7uBXUYpo3QU8LoZuYuwSRjhgN2qByL6wvdDWSWHtRx5liPAT051+rz+QyUECwpOGkN8OCeq6MEqJjGzmalUH7f9GY+AJ6XI7BIxWrAKJz8DciYdso7MVZiYC08oMob43JgvzlT0GuAhhnk1OFqsxGYl4zafR0claSUeP7YNeJjdET9OaGfc/MaDRG9qiWClkFVTtUVgMzKXBXkiVI7rTXWxmGE9GgSE3mU8tOUkeoKgaOBKe731yxZxnhQmWbp7iVikIA9SSgjevC2uMkvpG01HZEs1qBFv2XI0WgUWTvHN9ZuoCztRxMdjB1CNg2th4SogNwKjLJjTG+AfDZGCe/5CGOWGuUR0uagrxxCE8tIvKdo1wa/k5EEieNeD3c5Y0Ybx1BK48zyFlTGcC407pElJmV5sOsQ2gaJ2gssxhZcHnprtydye4SRBMvzzUrDbEqZzOSWPw5ORYmFjcngTsetUlIPkqSJqjILAHlfXnmkM45DbfBBEzYHrCQlAbKnytaUXhq7/JQqW3gqMRzRk6b6vim50om0zr7BXp3NkFnPe4Yxx7kgTEhf0IbE/FHq/xhD/GmyOcWqM8s4no7HQ4iF8okPcoAaDKrJPLx+poKs/EDwYw4jcq9C9MPkhLDex+uC0vC+jEzlXfBIt3ushyZOxt2zCCmuqkcOtWHJtYtBvUfylnd7Wgj97ryWV74WfuiYyHh/uVr67/nk/U2aWl1R+oKTopkfGtNJdZu/YAGG25H81Y+IBYseWOWZMwZomQi5z91q/s4Pn4MUozpvRgh6KTm91Nqza+6F9nwRxFKv4cricqjZNEhIxRwDGetsHzSnd+0xseP6uvBdIKj+fD/MMGJRAG8nqMQtsGuRh4uJ8X4QkcOU2YQqEP5EgiEy3bDuh6pz05fCY+dgmQC9ARl+6mYp7aRytwOIbsGjuFcT9S4hYIB7z/knLd3sz1wqjyNl13V/+gd/DwHtZUeLPaAeo04h7cOFM3WpaMXmrIvpAFD3CtFn5x3L+YmnxtnTEtYXpOgQ73qIO86I7ngt36SzWE+NGtinsQiwqOQ13dPPy0FAz+GvBl7LKiqb6rzgE0qObhLonYjZ9wFzCiEWJ9deJWl/aBueoOWTxqmXiCU3OS1KbOcGr+/OTOpr+XpHPQYhyU8BnFwnNAKI0VGDSs0qSTGWiyYtehTsem1QACATayS2PSGGQ0te8PipIgI+f/b0jPoN0METucK59vEzhYgD1VmHK91J+x+kcABcx7dFwnc8xdjfeV/xCvMB5k05O+Kfcgp8oj7Vm2567r+3srZJR6/s98C188i+K32uyYPmfaTVMpM8VmpvF2eD+KeVuJrRVGH6jpUVnqlQiQBprV8eoYOWncTY8V0/rGH3aIxZQOtf/pAln3ZkuudLO/VZqFFch0/wYT7cJ8UXfW+i2oz9Yqy1hQpQJ9MWZr/pGDyeNniP1qVdXHnmIlyHWkRA2CyyXFBIZriFaLkTkGOEJXavoqRw8MUiPTNgtDDW2tBg1SydYimcoeh5WHws03KoHO2iabTqyY0HHwmwvoPwLi8FnuQL7RQAEPbs1Zj/G0+9FtobiV13/EDkmnKjGduaVRih5qbhxibCbgEywZ9ZCBpzNu75fUGESEz9xFneOIWpn8lA8hIF6TapaUSZQCXbpBeCzfoeH4z6NvjtosBN/St1/ClHIpswaRTuDlBRd8QNdtHzUThOshSy/zC00AFeE6pN8AwvQN13DqYT+iQqcmHkRCoJZdGZnVBNQqJNNvsMMvoQ+svZ5IIUm0xu4gLOQDuyW7rQUarIzjCjZgbO5hCWkaj2huYsZs86ihvh4LcdsysR+EUhSIjAWkZrjEI0NUvWwG6+4I0gZYodQM+qUReGzgDScdU0opKgC/47g5+8QlSMRvCQTYeYlmMQp5ZeeZ5m2XTtiYrH27T03zf9G1KKGJHLIAYJFwVx3E17njvcQ5xnWlgxgfZ+gQTeU0At1DIdjWoIGzEAvEg2/fM4uaFLdCAQLPc/jscv0Ml/AqBCO6rFFU9+yOJR0H+Q0x+oVZicfTRbmw2wQzry79Hzm+lRibA8rvjdnU44HgPuoEeGVRJev+gjEX+tiEPkWuKnZwFsPkAWHTuZ+GFwQ+1DbQGCEKKLqUkpTuYA0KQMQbEllJys1KBwkrOrDCakVwD22XCvvFfWO7mRoqiJNRfRTXhomTvynRS/Hx/bNOniC/x5lfpAF8Z0LlbjjycO2UJNKAHALaDA32Cv6jCOm2sh6QDsOOELmY84pxLzm6xI2ICmHepmPDIF1VX6pTJlL6o2idNjv6rGNLhPTKgtghVjxffntQLInMPMTYz5L7ePqWI7Be98ZCHAzgueFv3+1PMWvCcWNVJQ6S5Dm9YRRciA17+V/ROeE8aX68Ql4/O6/ff0JIcCc/xnSNeRm9mpwpJu0Br2SPJ8vmuQkXruughG+a/qY5XQ+zA0utFs+aia4uqwSqW+5ynrvQc3zabv5pwWZ+QUvOmNhFD8QB7qILsNO2Z7ayrAQS2a/+AeSkdS41Fvj/yWEsEU4o0uUp/9YbdqaXNKb8oiw9kFyDwahDSl7KE0bOmsbbletNk/UkI8nt5m0BOuFNBHvL87DiW9XYWp9wWhwRTP6x7rpl1h2vES3vrclUh6yhtkI4oRIe7Nz9+SLULbWLjJrV2Ge8CF+5dYhdxRzD4/ZGXmEJaiTB/M4hfUdisWSEUQn2kBGLvW5MYxszN4S6pfE5VlFpkgN64pl36bpwPlv3lKP/SoIIQ2Zkpz79o2TXPheQR6YTDuWyVTSsPe/Neo8QstqdD/+rTrxA9+eW4wGx8BEjjiQukqgrnOairIIdTBwFBSzSqyHn7ygji8os2c66DZdfTcfEuFKcq73Hu6zknGNShdwmlVJQhYEstfF81fyOt87HNBupPSr/layGeK3Mi4pyW5o4Ol8HOYwBovu8BdxfGm4YyYin3yQZ34lfTVVjC3AGXDHxeWW1TH5QInvhKNTN/UxgyBuWnkHFX5BSmNZUgW//TU0tvGyieMSUrIjpvlQ8o21d45/tggG5XZKluRkpaZq/dFKDd3NokxUxpQ0pfArz1quLCw4v65gNNKm2iGOcDAR8DnukZGwso6T2TwAcXRfWm5P+PCPnAP6POH+22iE/q3QYbiKbIclLyVJKdSSBbzHQTkDfNiIfykgZ5ZfeE0xdSPv5vfr87wE8RthUbBrquHpvuPVmgGRNSfUD65zDwwJVG146asMqW7vxHFm9WtN6q3r4sFFXjRLDYN3dx4h536nv04vI+kVfUJBQVxJ8YtbZrHeBmBrAg5Bfn4m8YLqwtOpxhoAmnENYN3g8AjlMDJ2TB1449YxzQDGR4J6Odeqyg7a7d0HApec6fXenDeyy/hWUFHdoqP8n8rlombQo3HmlfVMiLEzv3yvpxRkoUDcC48oLETRo7VFQ7XJZZM5A8r6y6XKRwI2eHaa2SmqNBqq/0gZaA+Va28OzxcGiFbxkCQhv33lTS177iUFuugNJizU+3Rz9+gfxFL6jpXZdRmfSGfK8lgymsuerEKZsGP8Ajg9MJq0soIuXL1MJgJuTGaSS8YuouY69SXTHWsSVWJQfpAzKb82k9gT3G39KEaCA+eYl32ZQKO5CjanWuVctT/mmmITHkkxijd6FT5ITQtW5XhqcOh3RjxfPrjL+VN6xvtsJoG6N1zvvYx01+aUlfCfqgiBzpg4oRikNraEWP1RVPzsnR1WbYFcnR6QmcchFkuZxLLiJ3ZC+Fidut4X+vaJsnQNsCP9SnirBky8hgJaSKWtcg4dhop81ujbqlsa0E3A/78FOrIe3qRHXp+z/tEoEsrpG2etsKzKCNGMfExiCofVbYgfbLmePtTtQMeS20RoXgzkzaT4DZGaCfduEtOs0g4G6s2Q+ufBlUckmcx7MOj9HLm/4EDKhNHSopMpHJPQu+26OEC3c0otyXsCrgggT/ZOpX667lP8kJcWn1y860UrLWnc5xh7WrVodMapKvEOwBIwpYu8lwRDLpEKWHU7GvLRNaN2MLtHP6a3G3+4H/cdPl70/YMkWnxhtZoZl3dtKjiclcRciUvUITD2b3Xv19tXV1vGT4sTGnsZb7hwq/5mNkGrHl0I7kmtdaXFB2+GrmY5BsnPozjVP9WFTpXcgiL7u3oPKUsAYCBxdMmYtWvjschWAhZAGm/UHyCtaEqj0yE1PmkXnzJGHMaHoa2Wi6nH6ctAJ72TDi6A9xAHm/xDdfa5IwJjx1BneSBk/KasEte4ycIARJRz98qQZFX55PwS07DPfrmPtAyxdFg1hm/gSi3McL0y1Wc5zItuid7ifr2dGiJ/ZmmVYvJXsGQEv3p5mPH0JjCV0FlT0xktKV3ewEYBXmSG9NWe3AfAksuMNvHnH97K4uLTQxKreLddCygiXfHsqnGH4B/xDjd5p0b8cAVSUfSlZ0NocJvWk7askGj1K+/JBrTSEmvt3dH9YfCYRI+NpkLSd2fOzr/lmfAW7gv3yzvzHMvhrvumHrKi83rRt6LYLJl/FT6XINWsxfMV4wTFfZScHzJtPr5cK3rhHy1AyCSWfcnkIUoY/bWg3zkVYER3VkkksxXSKDkceohPKh+oCCKzsxR0jGzdsAARMzXU8Gow3V7YiDz6D8exRgjTV8CUa7fgABMteRy3h8KXCeBfn1IcY9PpnCbeC7+N5i5jwujd4bc6ftC7qv4LGpSmNe1IL8/5blmDVR1o+FNzNPixhiEM+OMp/Is7gaWNRZZjqnlVzLmyHrOlMgagMf9kbWAFqbJ+ie2PRycDKhiqQAz6zCopNwwPC8gH2mCaXKJJimw9PK0l3Xr9/n3WzBSB9qkvK/8rsXoPzGP+Fuobfm2UTieF0ffJIuul+vcIj2tF/EPrWbg8QYMVKiM3RO37ITX4enMcAJ3XVrIeIipw2KoXLxSCLzU3F5VCln0V11zpn/D6zrOmnEib6bvly7LV+xa2VS+UCvDEnypUaMnEChorx/DlE9GV86st1y770OJ2RIUfAowv4zu5c06eoiXX1Y94+iC3ECSF4zVRDDRboW3qhkl7guwF8C5kqEpOogtxK5Rxg6fqTWzAwi/8TfqyZoveaTZMlmPzKjRBh/FYtnmM+PgV6ew1qpse+GZzXN23dwUOfhMaFj1qoXKFndWPh/vxTvxT7l+esEsOdmK0IPikcMLQO7MvtT5pjfrIGOMmRjOmEswrHSccl7gzXp6HQtTf61TtyL7QtWnkopbCs5w6M8sik2bz0Rj5bOANVJ0KD8TWYi7GnbibNb6Y8nLm94+iyrY7K3Z9FsmH15Pdzz7WkXOwPITFCCFcd5+OWPWbbZtb9WRFaB+5p2PHS1lshAqWYQVZIIWeCiHjTusyKNPX3kgXLzOnV9Eu5TIqYdXo79ol2LEgMJmjzgzeK9mekFvT97HObQ4awK1ebb8ZIifaPdCae0Q/2qYkpH5MScHd9rYFS7pply4gETd6SHIffaaxvbipZ8tJHEfxCFBi3MfY3KZrwq5VzVqVxFsN6gY51wioDBC5j48NWZZ6B5okZ/Pfofg9lba283B4YM6yw62dvqPmHrROL8lMipXeIzoTFxzcktqA9WFUqV1HQ0JitPchlAF1V2nUu190GcBA2tN4ZZKeG9Okehg8rvuYnc35/f3qOledjc+Uwz1JkV0nmkGA+xyPEXLbFbyo8FLRK/Clftc3D2kXWRUvCscu5TFEKQYjQuZF2914roGGmM440mNxqMp7y5mZaYO3gN8uOBVIgk5ymJDmFUCDMTUoyCapgXKBBM39moRUQfHfSs1xzTo4KsKavreL9qGf8Satm3sjclp9p5ewkgf7yp89Hs0DF0C62/K+D4yDODfHGTp9VRALJFFc/Gdm9aLJSRKcHf1SNJiRrBk00SDDp5HyiNdXTmY9icBTIdw0nHnNiKm3P1ZTC4nQk8NB/cbvu2p8Ox/8DhW89eRxVG0PtKBu9MBE3P/MDQhPuO8sdBkk2KiwhUBRa8KW01Pcd5OYXr+IoltKUjDU/kL9JU1mL+nYvWiwN5IUwkgMtUbvbcy+/WbEmajMq1Pio0yzIHzmSEj3tOxWKU88uIrfQlJh7zRWl5r1d7rQPh4VgUQqd6vgio7HVFiSpTXuJ/5ZiVH91bBRLLbWvgy7dZdxpM7+u9LU+eoF+5I2/Mqz9oHcdYm2MG1qK9HKd8zkosuloHc+oVlURfB0MKtiuLj5pP+Z8ZprQ/uPKtkVs6BanYw/Ul9ygPFsA/HqYvZas5PdCClnkIHBCHMWwSSAM+MDyz/jYBTJMVPuO0R7dpgTStuiIAZaGtJxlerlXIRLMcnBmH/zz+y0SQ5rbK3D6I7LewVznsM9N8mqhde0z+KqkGfjR42/S8rdNloGLoYvPRei7y7klaq9R0dpy05AQJp4DZQ7grLsh63Wh0tX/MFgZqQqw62LLMx454NW+O63XhdInqUPHLHdsTTsdgrGjb7Lhh5E7YC1ydIA7JlX64DhQIGAikffxMCw3wDuT9kn2/pXtrykz80KM1+Q/Cha4vpl+2unCmGHHIWdoAife6Rh/o5+y+uguGFgYQJZDquZGbtrM+BdUusT9zgpByooHbws/UCFh0qeVUPoi9iOubOMKLCefcv+wjIK4TzO1nRsJ4MH0GVkioVDdPi/A5zMRbPgzIhIJ+VeAcnSOMoMdTy0rbJEbGPT0dI72lSQE2hO3Vl/rhM1ddavfW0T0CGXBDgg3Suvuet5sIzyPyltRxVkjFQGM3Vjli32urUf8I/i3YSB+QNn1IlHacHVmHUgGuMmSThXeviZDDkYZte+HnU73cLeNIshoQI94B300/N3cNnbejMCW6N17CWULgfJF/zadrH7+4LLYAKKJ4MUv+anGWxR3WC6CSSaUBP1g2BrGMKIJA0JKTPL4NQCHQOhSJsX4zW/npGVbrIVV9+I4IqXpwUnW5yMqI2NUTVfpSETp1ciUL8jPDhGjvaqPba7p8G+xk1oX9ZmBsvdGwM33Wwy52inYEz6Y+uY8KpZGnWy+aD5wS0KcVYYQWuSbDedWQnzUizce+egkSElKYMpBI8uVoHD8KisIIYrTNm7FzfztmWNBOiuQNSOuKJvpIUbiEvakBN9/kTB6v7TSIn1DLGYT6nObyBkUBVcSr3KmYPL2HUHTJPAyMdL22+mOTQBQFplkG8RP42nGz6umWEw9Zh3Ev7HnI1QxQULmOSB6KbxsKdrI3HPC6jpALyzQXuyhsYEPHTlNhKmqdmwj4E1QI3rQOJYM3ZCO9U34zM/VAA37zf6tQitdIZgvVeFDYTEhGLbAeHL7A7fD64rxX+ydhR6xulxYt2vOuTWwGqQHMwcPGmOHblA/8NFtlE+HtfMorAs9pyToa1VvgbyyxFf3mzv7O6YLBtOa6VReUIe0RpM7ZY9ycXI6dSvHNBGFCCAoRTy6OTaYVU1y7WBRKdxbi5+3fcmA879Sw+z73xJaoyyEBw11KmHWIAjjcHm914vMNJR44m9lvH/HiRY5hU0ul4IgZ4MBcy9qAbEWY5BZ8m1uayZGC+ofkbsit7yrB7OIEmEZBJ3GC4HzC/R/G6nJZ4lH3sZrxuldxY480qpGkJV1+HM4TNpiz4kJWvetvnWPL3cxj3TIfULBtsryXL0o8VDX4tdCxGBCIYi3wg9Bi0qYLThDYn8P++f7YEM6H/YaLlgH0a8G7zK0zT1b4pgCX8+OqwOAp5JzB4Fp7oGwPaRXILFX0OzVg/fr+QW8o/mTMRRUOTxYfzZSug6wU/yKz3Fok1zHJFrQf65XNcyXp7iowOGI/7/V4JwKGNNslzWfrhXqDBFpSl7YyUTjeMigh81ng5863iZsRIR5FfDuD3N/yLIY842ev1VTrduvF1DzuoDTlPIvdbbwdedakJ97/OpMoJcPAId5BqCnKjBbIuhV9qJ+kFTPHA+RPAclDsWvV1ZOq6D76V4Sq86Lry/z9OZzEQLTcFagOHxKxBfQXc9bQrIKqMFl9qvGPIIAzMv1MLtPusCgSl9ccBgW3kV/gPc0xmzpOgaGABZY5t53xHXiiFP1boi2TUe9jWMKnFCOqj+EMfPDNsOhE0TB7mDUSW/fjPQo8fiRMGyUFmKwZQbcDsoqTk22D6lMKehv+cmLX+jSBVaUC0AaAR9IsS+yR/QW8Ls1jhuUWbmKYYLCKGGpt5lBOzMV9tqSPU1PcCXl9K1sOjkTaQNfOPHaVVY0aBt27Y5ZSVqlTSl0HFcqePwna4wz3r4UnEvDWzlfNqhP8MisIQ8wCNeonZZCsO347Kc0NWBxdZblUSaRH2EPGlurXRAir7HzAsD8pBbWQWGFXBNCtgo061vPn0hKRP8BR9TF7a67fE70sKhOPVcM4eMHh9HFvkHQbdM8Fyb+akLpAf2qfbcjB69Ndy1XYfdz+yN4gwNl499W7i+23J4TPCBvbjrrUSKqCwWrF9772IGraiq3JhFrofZSR7y1Bs0sa0jSlg4vzZDCaF1k7DxeJt4QnFBJscX3jZLvjz59+f9/e34XwdC5R/ISJABzrmnd+vIqR6Z9u39cnhRJicZoO6CLr1yNsyH4Og25v+QgDFp4LJAY2cW8RA84yJW/fQDGUd+go+mq5zjUdPD0cKEn2hJ23QMqOJmHoI4dvGJZn3CbU++QbsxClrdWJfChY4qzv66uDZtu0uBJXdbPK1RKigmw6tdHfRcmFdsUkVONlsNEWSxqP8F8LMLRYU9zKGghTD7bXta+Oht0rWjW2xgb2FEKgupay4WzSjrWr2A04ZSi0eQdkTn/tMrPWjRnA7P+4UmnkKPDRzCE+6/B5RvMOxBdDfROGIzit7rGgorzfMxEpCUzsY423uPjy1CLHs382btTdA9eUDoG7FMPhg643hVCOWk8FvV4K9yW0xEbfpgL6WmjN1NJzMAkqbmPg0ROyQvW7VIBydq+XZghXolmSwhVcc9rxRN6NsEMqXg7mftbkQmhokOpORCx4R6QhJnD1np1Ld/Pbpz6baU0K4V5YXN4vPa10qaj7iCwy06TD0gg6szLuuiJO4eDxNq0/AwOAHwxYxZ6iouLrtFZwWDl9e2a3LTF9bZ0Bq664KNmM02FDUsnvJ6kMlIikICcQ1M/Z7t13knUn8bKSlfK474e4UQ3pOni74kHz8pXS11VtTQKEhUDW+FT9zUZR2kyDcPz105yFyksXX/4VlNR3AXlblMxeQcXBVhbuXN9uc6UgF9yfO/pEi6p+6JIqx/7eNSFz1IlPv25bVj9e0017q42oARQvbnqARpVJ1Gvh3r0q3lrGAz0vgkFKYsZQ51B3kEKQewZQ6BC5kb6sG9Fr0tgmt3RcMCZ6xLKVJ5MBlJOuoD8h9VTvyjyOTC2A7wW9shmyqEP/hgS/Q7/oAdGt8S2DZHOPCcJhIlmMuHIfJ6rx96eEurp4pBG3NR5fS0QuFzwHNp2EeV72lnx4c7aK/+jJn4XOzDbKxAFrlduIgFyDnqm7hIga/3rejBDxC3Kl+e3VGyEaihVxtBqgWsnGPhhSGcuheRIzBwWt6YB1BifKe+rqiSjLujMk1LLotgSe0ozfJoGT9rpgp1IahfwyJfV1Anw2tJD3wB9+/sA/jjHq6O/V4Sc+l30qPaG3mARSAPb8xDCs04K4NB10cFQ8wkvu465tYRbsJTNtoyNTZ2zSdOXuO455pLJMNlWiSPfqAbc67nvcYZdV6KbPtTUAAfjE+/nj7NXaiL2o8WE+fdXJXdpYVonvcNRv1zAQyM1L4W4+qH+31vq6RMZ7+8mbGVrNj1Wob0HUg/kvx2BkM1gHAdy1uLauIbknh7TFhMt4u1SVen1gqvRubeLW0aZ83NjZHFthWvytcIe7CnrjjTUbV1J8Ev6FfW0SjiBWWplQaviwRsRH4XPBGV/4QAvcP4X1NCeu9r5b/eSdH7JOEvDiHkrma4QQMSJ+uuEb4f0Bycqm/LcJnas/AJtysJLYplKGUiWHXV1CxaBFFC4EKd51TdRu2wWP4sGQeqMqyXT21b/amjHAJqRMVkXmquJLCEcJMVIsp6Xso+lTnTBkHHWacy/uAebikUbKCAKQVpdKglyScxaLm5h5XofFwBlr3/jH7Y8JMQbOkQpzepDiVBkWjPiYA7xp0k7dyS+8oKQ+zhhEhQKdXzg2qR0UTucKjzun9cmuIU1wLUnk+TfLDOeZHHjcvbSZK+bDuwC3Rz2IpjRHtRo/6mNTWRy5PDLzLRSFZfP066bMTfpKagdoF1VEFCoaMHOs26W42UlI+tHrrMVzU+pJWydTmoifpfRR3tNbcSLG+IuyKcOzJhGRvHqUZW/My7M+y+A2Vl3v4sCO7VCoefH/Aq9428lg5z3LlNU67JXKquJ1+Efqv/c21XwCCRyRqvj1CsKoI3MfUyLv8ro3DkRl+IycZBo7+TQRbWz5JVr/S9kUyj5D4im4FkHAJ+tQ4kQD+o+VO4nITGNsBlFDO/aeCwC9WtJgINFw9WX539MPTO99UbaJDixeghlh9/45w/G"/>
  <p:tag name="MEKKO" val="MekkoChar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XML1" val="4HooU0THZk28POP9trq+pbTvvzd/gcV8t56cq85kb3NDTsUhojRA0EsgEHHMH7oYP1SYpn09ysXVivguJdhTvfyVMsBLTGvcX7WPTor/CmVhw24DIZN78lGTlUSsVWCw5T2aC3D3N05sHf0TmR/vfGrR9K27GnJKPQaZhwAFho4WANBhoS12Nca7YPeHmq1ybww/SEJwG1blG2Tp5p/PHE34HFqRihWN0w8qbpsshUp7tpLZpe5wArXouZhklDWtnfGynuf5ydtmIEvXH/xeEdKI76Lxb3IQOTJ+hU82htpSOHHa/1yRS1iY7Sbw2szgEH96b2nl4UlscPqSjIKlzEpCPmxM7FNZUkwJ/7dkzEvSHqw8zKc1xRb+AVLK72S1Sz2G0xCg83MOgVeNgHkOYRHzl8Uzr3k/9AsuBLXjVctcNGMfk6pWzFoijhLg4lDuZf6JveoNpKdoF/bwnmHGbVde+5MN2625ceRCf/d58hPusNhFUczbF06M8oSYaa0EJ6I1NmodWT8DUTTCg9SBH5B6RflmEID0dQcFmozgiUA+1WEs8uvJoI4o4tLDPcShLGL6JaoqXc+39L3KOHFgdFCzXJOkVw53boyR11WpAKYPUXPlrWuWErqqEFguHLg4DyiqRtFwR5bGAifgGJSkiEJ9V7KPBKi/bDi+iL6uqIOv5gD2liVXprqPqcy6CNus84QutSc+opKR7DHvnwcrTGg+MYxWCwfRiCgFfzp7eUkFBCayna68e9+NfVGZ8rFbJuHT8KkJ6uI34FPguN/vXUjxtPQu69kHVKBNPwui/yBv/8F26GeRe9trxoZnR3xiHQU+FMewN0s/cp2qIrD9sVENyBxupbPK0X7NRw9UdrrdGKSTbTYRYtclLy463qf2ydgLVtDaFYbuhjrUgYiAT4eWaG5wJ7+U9Vbtb7ljQVkbkOXE9UV8CrA4aL3RYOlwsPDGSX/526uaABpo7rwN+DfVrMpTEPeUUp8Hse1BQNqZu9m3AxvexmxGAiu7qf6U6vuTDfimHwlqc6zYeEzjD1PpsyxmRP6EetxWXS3V03K1Xr4Ou/XGt2MkLSCFvmkKYkj7CJWE8hiNPL1V91GGeV97BsEayNmQLU4MZVnwDDGRpjX/OvHHNPF9WspIpWlg+2Mt3LhO+i7NcpFw5GzaG8v5ZEvcQJnEdGn/7WGDYQdqEbeiyj7c3aNP9+oB63ct5U5hdG/4LhL6XE7wonHF3Cg4t38TT4+b8N3QnEnolCP56ocuGv7VhxIpdIp+PU9RwNpAyIlkFE7rJjImuvZknnQXaLxFImbWxXQ6jN+FkToKh/I5MQwQfwtfQpH8pCeDYGhTbOwRZvC5Aug2QS8jE+AMwnXQvCQDNQvZiQAzF6L6nsiypK8V13P2gM1LRlysgK8x4WsnfPLD7RVvpRQWw4waNtqSCnQv/IFmSLDeCBAUab3+pwpVObIawmQfw/sxx1YaQWBVq1+t1Cv+gTXNCaBB5H51bdctK4Wpv5NXk2GgR9lDepU2P5/PGcYSTO4G60msgVhb0Da88r2AbLdoS5hazU03mLIg5hOwO44LZjixF+tsasDtGH/l0zqfDrOJ3nuE4LWXGN1MKqlD3SEPs3u0YydUu9vOkU/iohjjK1v5T8JlvlDDuiVysJIjcVHChi4ZvsvLY9yA3shXushK+p+hWHBOqBG4W4wWu/wYwKrz8d1X4sbs56Yci+j+ABNT14xSIZlN/47iDNpvRak+/g88XyK0CaY77HNaGY2kWChAzyrsqkINj2G8wwakV3zs8MzCDrg1n2qXmMl3Y1pDIU+qlBKDvSl9dARarkBTujRIBbhTPc4fB5Ah3r0OaAtegobtKtKIImuKUY/oilEjQRoGE5v1wexJ+J76UG68t4JYTuzGyUTp2lel2gSsOgr51Lb/YtI4dackYKCXP0yGPHDDInNzmKRFMIvvhbum6LQGoUYVt5G1ehDwLP4YWJknf87tfjdeaq46AII5FGWfDa0oPD23vBbZ1xtGuLusz4EDn6B2983weDzQXl/hDlS1MupkQQE5Dpcy00VoPriEOtHJXJ7PUx2pLcHg+Of0SoWbg6yQcundmkNZUSjgIcDXVMl9VE0Cdznd+Hr6INxoo05eyuslVGAmI4567hVCsFgfSjfrHVM8hLnWVFbLcVxC38gqZ7YE9eIbp++upjIMhLjwDDQUiE9pCL50zi9kgPjPlkE1mpfLZImqfmmJsoWa9H63XB8GbmaLf1o1GbfdLACC3xH4Qvak3r4H6dHWvAPI8zuvP4kurLAl+wLQWjneeDSjSNILJGiUkQXUJjplUihXZ0NtCkE+DSg+UacxEmQtVA4zTgAXdqQhYzmMQnaNonUKpYlJ1al1l9i9W5ZQCEry15QzytpJJk/vyguspIb781u3Pvz199PUhEqHJvo6orpZVO03+M/+FDFBoZIQXP+/bQZPo2cD2B8vhi3owMsEUGIv/Bd+OZikfwn6pk6/mlv6b16erZToRrmZPeOSCFlszE/YlyNqV8Qjw7UrDV1OPt/SQ6EZo4XtmBZEn5LrkT2EVwgFPKlq7zGF066TBuHvPWItFYXbwLJiCmou+aQ/BndI6E3ZsCZSNXGL4Ge7BHUWNxGkIvimtZBtSxTC9iqDlnXXiq7l6Nn7dTf3RnWMw5OWpP9INP7TzP0D8UhWItoLg1TDHhbLKTnUgCbv+QXuoE1M2IeynKwLNfEEpE1808e37gAJHdq0UjMD6YqquODq+7S6yG7usTuIH7FgHJD4RuUdHKEmCpU8Q26bVNX6KO942BptL4kyWyzGvSmnzRqQ1vE5WM6RRSlH3eiOUyccP3qxVKwyrlqE5JrupKWHi7JxDEe5ALAvCzWkQomWsXjTWsQqGwJkH+NVflBhtmyM4sP9lllHUGsv0mJM8s3n/em21B2nxn+KmoNQHR5wjCHTIuqTwoeQ5dE2xIeRo93u/DUQXXJyUbteprm2PPdSjxgShcxSCGfYN5vwdPCLx6+lhdLQl8o9yUN4T6DsduNxbJ3FU6qCbE/ZXDdKHz1jHBk0yAj3Rq4AxZqtiSi2c1BX1I0JHJu5pCLl/TncufihnY9lXwMfXO/w35HUjLqXzVqZu/Fh2+C89ZlGgQ81OCHxoY+bdXBbdgdS1xHP6a3PSpOEz9+zZEPDyniypVAKazgtwFpFSKuTv41YJ9EUzrpFe1FzuRajc+YC7vecOhV1l55WNu9IfX4RVNHyzVuVQWYzvAfw0aiPUru55eXFdnm1LLtP9CZEo7mkBdeQR4TAFFD1geFWlOeoewW3x1YwKb6pZ8ZDqZPaZ5hrO4E9CkoDuWwj/X31tRi9pCW3eZwHqd3DdKRnLfnFLJzKKKeBak+EHuePOIB2TtP88BhVfuCPif8ICiqbbMiKudIlVk/NpDXoUYqSL9pNgWmOzU4nntdXVsImhMKTT4lEf1oCna3P0Ume3aYwf/xYFo5y0b4cIVRG5AoESdMXwWRWAyIyftb1De1yy+rweKGwjiyHaOgh86kORiCBY2vDVR7WSdqI2hZbSJEaTJeyA6+bsxrjxZdW8CT/4fDHTr6oLLR9ukExmMICcgZlOY1Wl93blp8BWHY5+620HcodNH5ycer/4Gj+SeWI1KWfkpl5WUg4u1dCpD09zceB7K8aBp+b976g3FHof5M8ojyzaq0JBZurmrtG35ymwR6n1LBFe92Z9xhGLh3WuxlHuKgb1K57B0mjlV8zRPkb1PQLqWyk+BfjJY25C/zjIiP7Rt8Ud5wHFg0pKWtiJ4IvYThDag+oWFpx/xS6TZEjlSgEpPKMv8T8GFSDvluMghMcSBw+0cLcTsVtPwNNsJP0esw8cCUEKcV7IZRkRLzjMPKvtfNcmXrWb0bMdaNEyYx8W/NCPcyMTjyYhCWLgb29+83r1CDFXhwbScXAvRFKtgdE9Ce2QB5/2/bGLnLXFmXXLcm4fq9apXtC+R8QRImOUXPcwDJtixMO35qvc+uAmyGSI+S9AdEVzUuvJ7WIQDBkX9XPALNcfiOU+v097HRh5Ekrm0+lpSHAEBdkHv5LG/k9JCcMVe8M1a8f8xOuk3igmM6lUFe4QMcf+KnWjA8bksPs+kdcgHkWZN0BN1rV9zQ01t1IEdnDRkObN9fP1DgvifOAh8n1924N+xlsKihcPxXW++7iZnpWcfXUnlaToqwJNTR/MiDvYs8ooD2ylkyjtieAs94K2jVbvCLKHxgPZAFdR0hafKTWf7UXowNchBonPIpCLWvQtqsR5dH7KQeUOf13jCHyD17wNJ9jEGaDue9cKDuinvv8AfyJanuDHQL6gkYN5nRd0e5owj/CpfC7PMQ3sfERT2R9smr+84r9W1jYA9/9GdfAt1UBrMDmDKE7R+YSr7hi6B+3or72qkUZx/6eT0aG4JGwXOiDJKZsrONZSS9q9wVbqAEpFb4nQlcFM/KieXLqF3Asl6Isy6FIVtxDPi+4u/dzNJGeWCPJKQuo3v9yJ8/Yrmh+zwPsvDAVP2WquEnQzKYJWYa4TK/VoEUjYVY81MBPfjZ3/dcAWWlpSHfmuBnRn621uwrOdJX7q7dMZ6arNqh1e+94DbNZT5pvtAKEHTm7LunRI+PKYfcI+o5v1cZNK5xuYxyFWp/w7jCEoD7vHhGp+wSr4ZN0i96lh2Ep4J2IneqPsnNkf8KqcwKRWG4xAPSWsBEhsCLcMVrwEQW7bsBejr8R9bG+n0aJmVjsdbMVmAd2I17/cmopV7I1tXamp0OCoIJvWwAS0t/Ui2gEcokBROKhhFaG9fy1+nPCfJI7CuoeO8BWO95p96MdEA/6ByZHEv/F6saxByLPvctj9zCJWwGvmhhH0k4AN9PvvpfOjzN/pLSziXydSjX40TlwsobjtApQbeZhzGqEmuXyhq6+2JI6K81qv5MWiRLnnHxm5jEM4sx58OSe0C3AZsnviL582ltzyn333NLYeS6NtRimPsFuUA8T3Sjk/hHhJHUdwKTlB56h3wjQNDX5cFCEl+Wm/E6Xy/X0Pqlt9akfGMJF4i7U6UAU8nVMpcLf60OzvA/lT/3l/O7BwAEWUJ7h5NqTamf7mIQs+9440JhZV2FR/OoYWnygDgsh18MEgzmST3IRUOXgVlb+xCFw3H5QZd4IlfLQtJRIYtvrfrCwNEEM7KOvAzhhi4GiGE0MOYD7mMIkEhmbO6S9fzyAFmFF7uuglEpvhbvi7uphiEqN9REf3M3yjiLNZVOlmkydxar6aN2Fh0zJmTlB2cfvnuon32Fkf6OoUUNuMwRg6Df7ARZe2VbwaZmCVf/1YN1ZD1pHUwMbs83F4qyAzhMuSF0+EvnuLFjZf/Yj+t7Ln5cgk+HWCO5k6Eftkn9hkR/ch7YAQf5K/npMlxd6yZLmXfPXcvp9GVZX7tXTWIi4E3SUq6zBQvZhUkdNMeOCkJ6YlwtCnDRO41+tbeUEc+6MoofIvmL1REvJts63Vlo0ftvvuP6iJ0DFBYYhfEIM+p/tcAYg7iAx4jxTCtCKZPlZ3HHMvXB2EYg710KfPny+R5DOVvMvuydxzYzHIIVfaGb3GwyA6C00yprQgbG/E1HAw7YO7PXXLfZzNeLpMoiQlVGpdyn+vTYnt9qaScE8Iq4wYrz6OTnl+FcCn7wlVjs6l9NLnqcb5nYNjq8NaOCWYOcIfhPc8u5VeNqWdfHKProJMibazpmZYGXdSPPHt3927Ifcw5XLY7YEkLGOrAbkNSDu/R+S/ZXC9GeHUxSuS5OazHQ/HSX/7i8v8rhpoCJ2wS3rlqykq7AWgO7A3jspuOnP51QEd6rMlQ+5ZaWKYxB5ZIT/df2Ulkjtqaua+tct3Xq8e+K7yI3xelW46SQysHkFZTjxybdCu4a25lKHV6zUNK/0XgwwoqvWxsEiJK94yaF+SsFhZ7tUAQzHBGeHj4kcNxpJdoW8IC/nNMjo4nUV05FF4823ATU3kaOGGRmLxpq/daakq5StuiBym4DV7K3bl+CIk4J2tnuiiMnYQfEPZW4DgoEbFD/26xWDFYXxp4+DT5JGnp51vw1jlVnmvdJbQGBrIgH9L/Kz9/xiTtl3K536SmyPu8UmBA8nyR0vaFiFJZb5NatBqn5sj2JUyGJbTmABqZEpxpKjnPdytvCRp2BSK0mabTqBIv9cHzEjmj3eDTdVB7kpe2SUyOgYZT/8FEkjeIJHn42s3w8S2sdAhsHlGlh+5KqR4+FEgRkc4BvXO4Rrwn5SudgIWaSwdZqP8rRPRyWTfdn7ztSPppQenp5jsK3r0XZ2RQQL6/EJRaMxkN84ntdkaBeh/YRniyOVQZekeyUGWvdD9duAz1cidWV5A7RF9Qe+5JadnWyYXihgtpx7ILEB+m1Uup8IngxXMt0WDdmeX78XUpN7gzGnSOPnqQz7n7s+A8ag44O5f3WqB4U9p4xFEQPYV/MsKyGn7D7Q/1iiQwX7Q8BVz9ubnIgrjkMMUEkSYrOBMYUmoRmmVoeBzPiUFucArv412SWkDC/PrwEGmVqIIieZe9uDb/tWdFydV5Dyiol0EgXXQxL2hRk93Vp/bik60gGB55TQyIr/JaWuZaSMKWFgbILMz0wwq/YkP8zEMiB3kKqHiCfSCTyFgsw1mH4gLYsvulsSjTvErOFpUpxovmvmcs1trmhLWzEhlKTnBcPW/HkZOh4n8c/2MNEq8EJ+JctjzyfDBx3HdAxbMjfam/hPR5QpU7lBUfPBFtdy8OgVRHLf6ljLARHBv6UiMBEXUC0a8UaxqSlh2IhvWy9L7pzDDo/2Z6AzKLqWVuPF5SwSsJe91jf+PIFT9czWoghi/pr7P8v4yXX8EV6wKc+bbVYsous7CcBe4Xcr1IU6Pk3HIf69aPAxRLAsENzAAmESwj6S4doxpAITuFGn/i6GunTKzrXAbOz9iZUklM74oY7VjL5p92UtFM/+7s3k1edcqqLLlUPn/KIJznsoPyUkldYahjfRpWeB9xq+bogXUW0/cFsCEprIWjbiTT3/IDh6aJPz1tWvZEylnNqv6v2s9yi135tmmEowQPKh+KC8olsYk0+UU0o8NZolwVqL7wtS7KUTDXIun5rLXcx+s5WWB/+u2eB8jCl0esMC9OWIKeL2UhK2b6xjM2CNoqhiBfnoguQSiu1SfPJSLXo7bvp6uIS+83UfOuI8qoQxX7slv25ZztdsG/oFqQlCJLJSkakO93FxieRD9mi0GzgI9TFlEmTzSHnpo9EFPGpxvdnJ4/D0AO9cn4xrWX7kau8tddJnjp2LP3nmkKDNR5f7X4nvtuYv8IAcfRm0I5WmoZ0FhOotshXsXyBoO7hThktf8Rga+F52tU2iO6RwezWZX5v5ipirKBvVtSz8vuloS1IOsenz72BDH66N4dqbq06VjrzYtulifB5nJB7o75gtjdjx9qLc+vyswt5prgJi/NtIjBfQuORC7t5uc/uhnH7tuQj11nUDgeGXZhKXpPpwQ5/dNVMnkioiyXRsrNdKOEcmQcuucQs5H2mWl2KTHSXAdxFAIjann3u+b9JqdHW/FY6oEW0ouAWDW9jZFECHxjkw9NGWOBhn8GqsNHT/NLDCQOH/lzBtOPeWj5vMczUWULnPE5XaBkrO7DC17X1PTWr1M/FcK99awqt4FqigfpO07XGWKjkpnEP5OBqFnZVFs1p1eixG4jIF2xQJt7O1CyGXTGVUshC7mnrV4Xx9KbZIaselbr3j0FVttusu5B/mDUIl3R5hPhEJhTuEi8wi/ZaofmHJ2TbxjBWelG4oDNehjLuFf5CZ013qG6Zb9QHKC05ztaFnT80Q6ggbYCz/2zo3StdFe5ex8LOAnJSNGvdpkwCpw6SIXQSHQZdIHfYm+lYQqqPA78iwG1qC0vgrB7mvDFa83SQk6tZBJH8LeuUY8iLdqZ+3ooYmFZrpf48XDOyHhgU51g/BDkrOJhaRtWM+n+BoMzawZfh7/k4vhXgVARQG/AzbowBTZWtcheEVR44Z2HjGo5ESvZpDbI6q67wYEBrQbgf9LNuLsgiTPuoXhWf86ONNb0x2CDnXV6Uocm80ICI/kA6eB0PbYdo5xZPkr2vyPKb/SfWDThTe5iRNbRmHVRxgz5T/3Mf8u4edzcofQoLwOSawyZ2WT4VZVCe3139ekehIT5YjVgSPM8YvuMr0Vl2fMzx0BkuE4MzukhxU4/82RY9HNRSQtcm1jaXUGfKOC81RTOraZm+DShcHgsB3GIPtgUodpJqT9wXpiC0MHKmKegT81ryyK21j9dwS/geORLBLW/+G+qiCQf5FinfJo3FiIIobwjK6cViF8iGWspJxCwZplIQJy34QwUGPl5xIjRoLb1BMs/3pikr4PD2QjccZlIn0aFze0ijVmQwixPht+bvrf6lZeWHdgnSUYx92QhOfVGJBZySaf/5MntE7vuWdC81+BNj4f4L+PpXgMeFiLZgIi+j0MJeEufyZkl93Xx3HIJcHr7j+w8zhU0iWmlZfGbFWN2c+vjlbKS8MUF+O9mGvj/YrugA0rRpH+9pRJ6YsifroroFVwUJg8XSVhlGJxrOyHCgFn3SJz4KL4qYvZ6PFAj5aK60nX5j5F/mAmMr+k9Ji6AF+z853Q/WWX4+sC8M3mmh/G79xrw9hmOyik+l+EO6DawTtYOKQD4M7EpjTDnDc8XRcFJhWEx+4DUmcLOoAIDsdFFlniF5KWSIZrJW1OkgWmep3fkRuCgW09smw4RW57K+Es89bhz1TDfJyVvz83YCb374NGyQJe0XeiOax2Qdu9BNX933KcplgiOmsqviO8UUk2p8fg70cMDWEtknC0lHzBUsNYsaIx+oHVl5fDuY1HJDe8cpjoEGPNSf7fHeqyQqLJoOUBC/rZKd8HQfOOPoVguWAmI4za/DcRPiBJ6ZdXwmQbD00Mb0CmNqF+GIeClN2vllISJEhiRVDcWR0pTEhpfYUg8CtYGHBaobonkqAct4WiYLRTIBaVjbg8Vc5wCSNJkispmj6lWN6ZLPV1yeybPvCl8LFaD8sVrxhdOHoAPYbRfi/egREzKVa/yyg8j5gSRK09jqN+Iv2p5MgLFr+Q2KkC/a5RYAm2U7L5UUTwlzo0E0Xij4CiaHtk8srqN6QsKbVnrWrChEql5BpM6WAYleoNYV9moguz/ZWlrOWt5su9WWYWbXQMoNfDGtlqOJMnB7DbybIgLaFVIhX1ejpso7GlKzDeO2/dxSVk9l7fE9PQVbsmDVN8r9Qu5i8UtXaWuTpDZwBzBeQyZQ8BtaTCzSXoLHyOMQg2IV1peVpNWiSpg3t0hY3n5fAehxtHIQukPrXfzfpdB4ee0ciMvVQGmnkTSddVcr2rxNn3sAhATw+DLkN9F1hvklBziCEE/KQtUCmhZQiAD52NbTwBVdD/LulctfF/Vd6b94Fy50SfkHFMRlcixkCIyV8n3GZqtGAfPOXK1nE2NP8Q+tSjeffeLANUJaljlnAyDGg4BiC1/g5O/xp361HpXx5z/ijuiRfqpFRYOP1M+cHirB6wR8H2zmVfHTOzRgP54cjh4RvkUnrj/etZHEOy0Efaa0qEgKz0OsDR5mEvvW9h03ED08RCMnRiZQP89+KouvMnxbTvhmFKU0gC3HA5hNNisuDQvaEJaMJ7i6H+VCzMtk4fQ9YSKj96k6A8iYuoc2C08EnTt5V23kH1oQ2xPBgfnN4/hfa7B+7v77e44w9SB0l8U4rvLuSBXovlcFY/bkmBSb/FqJtwuVTCcO5JZfXQbmUl2YUJGPrZ8THGN5iXWgBbbsgLlmqnQwMMKa4keR34DPDx354lNE8G2r1t0vzfOpgeC4A2M0pa4I+STz9nRGBVnGxwO6GGHuP2lAntHqk705BsfuYxeqTV0r7uL+CwIdp6Oum4XvxZzJrRLQhByvH1WeKCbXp8zspI/c7TdVmfO15GzquZdvO73jRv5beN9s7Z4DO5EkcYTcQc97AqaVd234MOUkGY6krRHjdiOtylpE194jmrpRD7eqTYfYezmeuycuU6gKjsugznFKz4quwl3CfOzho9d+DS3E7j/A3oYjrNo/M/eMf0ttNs17twVjO12sBoAdh+78yxUvXWHpWVhscur9rzmyDeqkjaK2XgElEdvLalKeuU4FwqH6dBUOQ8rkG7oax1/FPcgfV6fDp4gwsJCGJ3npPy1KcuQAJdWnxjXvmUouBWoqXep2y2N+u0dXUQL9Kuc4JxR4sMffbHzHjKr3WwdP8hqNyRaY0ugJ/qwjBWRJebJohiA+4Lo4bm0xEtf9ZXNTSnyzFU7NdY9bnXK73MxJ64oxdH49Zss27vtv3Oes4bdalFq0kSRmPMtksOAOMJcbkRU+49vSqyq9rb5SrAngng/2h8/96Ki588HAoCn/30OYZXwTpizO7+N/MMXBfwu9OOnPTe4mmHzGwq+0+eilHMWIhqnabnmHjnQ8xEnuym2mqIMaULgvx/qcRor0f5bNjtBGRy8iKLEJ08/nm3gGRNkFj/fCdMsuAHpx9PAO4qmKkSW+Z4jERljxRqtrgRRyfaYPlYoXV+ZZPcPCdepJaXtwL6ISP5/dLsb8XiH+mSaygC77SyMZUrYVW08/tAQ5uerVLcF+4kMxUk1HLm9tx+RSBCliw9WCa/a5NKGiJOD4mxG9KJdofYGZIUkc2qXOfrqdKJCgXFwaCKt+w19WVFlE1NI+rUrMRCjz1eoH3WhxlpLNA89LBZcXN4iGN6G2CkN0ZLe1PrAOfBJYoOIhY48zr9YsJNR+eMJz6tngUGOvDsXNEBpZiVYZUokaT9yYDGk2HWfWdk/CwJMLAKTzBZG3Gy0EGxclkfh+ETVUJ6mX8OB7OO+b3uk2W9l64BJlxFA+cGtd4mXlhnBBGeoVADK2K/j6UXJ1qPNLaCVjCA8R9IJIPUUewyTn8GoVDHaphq0N+aegT96u5iNIDTabe5QjE3Qb9TrXXRaK+Y1sGR8UkBPcoB33m2fb5V0asUIzwsv8MpmQId55MsCv6Z3VBZQtlT5XJLGwY1dTVSTnPLlu4hsCeCfXoHEsOfP5j1Yh+LBMUrOZo0pvNXzzXAf73kOtydFKzjwrXb3nGUGdOJNa9TGKbqOche8VTponvt3m06rx2BZT3UlJdCsQRzAMLfp5xlPzHZLZzsyKQMDwOaVrI1ZDoOI59vgoIDYGLGHLS/HFqiHZmr4wXt1fTidO2JpyLaFqEIewx4sOf6yLMEKWF8cSCfIKb6ztUEmCA7JvN8BH6qtUE+41ltIeJNjFWRpntz9+wwEPRnXvgXSpGEHaFDJ72u9M/+n7TRymxI6Fvr749XNEH2Kw6+28l/ie0CICiJ3Jm34MowgFjeF1iW2RWhcyxTDXuGz8IYP1i+yweFguLh5sUioJg7xPB3ia/tFRFyidftI+dM3Xmsd7Jrfsi/DvLYcl8ryO8tbU8o6/tCqH9mlaf3pnR/8EiBOG2kOnlIDpfKuSjv+lng6Xy2ghFWm79CGG+/JYBQ4TZBtnSqDorZYzTB11O2yNX2y3405pN8L27O9e6ombCsXguGrZfB2lAyqBmFUiRMAcRDt5HgO/XpgK54dM9H0/31mM4ZhLWS/L5Vmy1XJ7QI3eVZtX3jvaM45ZhUb4LVtqnsMv7kpaV8bwjOVw3c/ZFpHZSNrF1a0jmGoVf2FDjm5ARPx8As2OiiUXdzDOrYpKKPCZ+1cSjye906u07XDgCoK8bSphh0VrwoYN4LxhSwGkjE45RfPrloIqcTvmfdd3wVZPjiPdkkf0XUJR8q7Hw9ozh7cf8PBd6x7k1UMBpjMD4o7sK5mlHRFBA+E1fLr687IAAyeeCQlHWf6E3H7yI3DdqkwgoihQsYLS1zx0ZEMZNbGu4oW/pdlMUq6glujFbOPPw9bZCCcb0UfYr4gzV/My3sjBbiyzYZtNUzfEnGbnTyP/rrAMJ9prihDmFM/Fk6x+MIUI/twgS0UbXgpz2ZpiWVJLqdgQ1BVqHe2K7tMB7NjYvTCme2YK4Dr1/2/YP46qFE35pjrOEGJHnGkWkMQwSgx74T/f57F/nYcWSIHrwVzqAaGXTTWAHXUfkrpRe2oGWzFQkXQiK0G8jnrfk0EmMTX95qE7WzJdpDve17vA44P3QoHxesnGkCN3WyY0xhH8pOe8iusl3lVW5K5xZwzuNnP9X0ZWGPk14UXYD9t9xVhCPHWHr7fqRjYHYXWdo5xq2y1JFfMMEtlcFmosRsv4TNYcdmA5PeJKkQ/fg86HxGyfgmUy3r6+VjWbVkW9RO0XshgGLEpCgga/rIN57IMr66SnoKusZl4ZcG+ny+/TLNtclmxAQOuLrLtSvMPN2ePXcZpSeH5WDEAmB1IrkadolUCnkhJziH5AFF+hwwOpkngUvBRkUV8A4Ay2+aYG9xl+MiPGk0OlOYWhdshGkVzQ65plDcbBY3qbeWnjS2bhdnIyNLUw5aXUYq4RARw0A3dmgeSt+PPe/EKdz9311Ceun2n9Jy3/+J8JNsYasaAq4LDjjWG/dQEup6AAEgvvFlFXhUKtizUdqFB0KaaKesD5CE4ZEpW7i5s+WVxIpJxaKLKzwUhcIkykAZ5fr79XtOGqkZf4UjL3+aE//aoJDomRwvLmJL4fj8SmVhLxwe4YDE0YQ7eNQTYmnX9U+lU9074a0vrpNrCwO9Lp/Hw/PmyMMutLO8ZS7FEd5iKjnf5wyYS28g9nKwbDvUkvyNFKHCXfw/ATChQZRZ2pQC/zHG1HUKYphuf3lP+Ao7k5PzSHvZRqBzJzh6i/P57E1KHBvJNllgUz1ag7gxb75gRMNjo+38XaB2HyEzZcrUSrcOqzlBPV0TJd1SiSyQuOjjfeZm0zBYZwwqYUTXQGiYrqUDlTsx+6Bc13r1VxKfakvwD+uMnrdaz9coCwlemzclozEnBcLGGolqGifrk9OY9T5CvjY3JAhlgE94jFhrhYKIGhxyJYpo3TL6N1/WO3R7R/85p0LG8KiqR9NM3FgGj/UlySkKA2bhiOGoB6uWsxf6qqeKKiaSe0OaJ81X2nW4zCz7JYOlRF05Z8Wrk5apYOM65E4Gu7VvJI0/lz6Ai8iBIv/SHj3DUhFBdvmt2kxsOwqkywushQp82PKNromb0+mwkad1L3P15axJljbzjy5fbL6QjPFjZZ/7N45uNld5LBDSjbYRKEmtsB1Nyay+XEt+Qn5y/rGTfO4uX5BUKVJYuWCeXHu0MXS0Z1F1nhFWMho9fxHWCHa20tOOH4yoSQ+zAX3T9/d8Ji0NPtuzmA0h8cJti3raCw1OLj9q2Wdbc1PJdxrm3Cqxm33bOjWdvbo54MUGU1jzdcxCjuEusZ+PyNFFatYcB6a1L3i0hBrgyQQlHc3uBgkBL145EScgY8YvkpfPjQJ7eStaY7dcTc/2gWARnSPl8fnkcjAbRZEtz4RrFjqWgLvoenATgNJ2+wyfm59k4dw5k+5ewtZ09MojPSBjUDB8oqcLGV4fX063g+r865VXn6IGveyoP3YW5MSD+uR7GZ1j+GsTsCOF1tQh9BXUFxbnTyDLyjzSHh9gWiL3d/ef57ulcIFQk4tN87MIbHpAF0TDDA91KbXbhfrVyAD9iulOTd4zfR6jMp+cR8o+UNbKlXMKa2vcgCnYgY9DBy7NaEfbw2PRwu7jgPg0uTcSg0TZ5O7GUb2WzdmHf7wpR2NDtVVky07RbZ569YhGb7P4QRSxWUOLFcn0aUyqwv3LmVZfy34HGVZZXKmNw1cmXS5mmo1+qLt1mjeuRtSmZQxGzWvtkcFy+YoitLO6B9NgSelPeJmBV2JEBSvPiU3hDB6E9uXNEzZj18UKE7kMSToFThboBAvRgnFdbjSqDYFndimYqHfIkNoMC0S4rQEbfRWXh7E+xwV3AXda7MLsno5VfL+3CB1Vr37H9NuM7WciSzXihaGRSXc2GJo0x6jMd/j5uDO+qNti5nGlWeFslQSM2JdRF3rvpsL5xb/7uOmkh8XiGU3Vn2FxPZp0JGd9xlC8C7ucpcGrqAu99Oe4W5Q2bLcc/iyF16yAiJok7VBtMVuxE64ezHEYFcldrPrlsijd+ZAkoymCMn56aTbqaWlZre47p9ok9/WZwwHPfF45uux2TLw8JVHGjcreMdJB45XIRo9YebJltKoYrQ8fJXWCZNkEGVwa0b6CIOl9+baZBqYR1fUde6JniTyQp1cOvbHCakL4D3cMSjoAurZkspta4m2FiUOaE2eQr+m4roqJOhr0GNbDLtGBdbCCerXJ8ZPf5pCmtxC4myk2ByetrQfSAJpYGqWW83xdetg/ojoo6SI6olaVIIaFbj2ERTPeQkbD+zZCgbpfGwF35YqECDT2c6zofyzAkLf074lShR857KY9vXybHAYTQT2S35X3jGHUDQQyK/I7eNiFy5+f6lRQ3pvs4J7O18Fwe2hk2CwUv6/VpTXDWoTI8CI0ujD3YVrlh+Zlko9Vlf8VAJAoY5G1h1wt7Ed12Ha2HwVoEBYDPIADBzc4wnTeUB1naqKodORUK4Ay6PYASBzMKpAU/XQWVh0szQVSWNAKvLwQydknepG4o3AEJ5L36J1qHbwMH/auG0YeoPhxHP7PbpNOEx2RJhSmXlAMYFXsYLZfYLiY7KcNvm2CIRUGgsTyfp/ZHo9oOjchIGZPw6933RvpMnxcjfpPEIP11LuZClc4KWXja5wBoJxmM2hliyYOkdyl4x8f1y8qpKqfmQwaBsNn6+Zf90TYEeEXrdKy5M6h45dbnwkZlUrDXgP6KKZB489mnf3pQpsFAyInpjlsgbihg6VhHMPYq6i5b8a16VeqzZhozAwdv45ODzaI6AYzSvIBZ9M9/BUIpmFvNvr6BKSJeLrCbnfUubcMg3ky88lkVeAO/RILzxYNdu78j6Q1IOL4RTOOyC5JeHls392pE1mhGOm/2owubOahER2VUJ5V15yAJX3ZEX31pt2jEgW9UM5wcKa0kk/SPGOSpqiBpqKt55izBgPhGzqWNrTDGQtWiQqO8B9+rWXYCdsQRP3HBNLuinezR/G0iJza9Re9rZJcs8oIkx84fXjATRtgz52Jj5LSbdIgLwBdB7RVSuvahRs4d49MnN4ts/bpteCBv+yxFnxANR9v4uNV3qVx71YyrklVPRzQqKI1hVVx56ERmyDeBciIrl35v3CAH5P+pJuFsn4F5oBa+UV78qjWxGal3P8eTyY7ajzt5L17NYkaduncnUwM+zKtB0="/>
  <p:tag name="MEKKOXMLTAG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XML1" val="4HooU0THZk28POP9trq+pbTvvzd/gcV8t56cq85kb3NDTsUhojRA0EsgEHHMH7oYP1SYpn09ysXVivguJdhTvfyVMsBLTGvcX7WPTor/CmVhw24DIZN78lGTlUSsVWCwVYY7rdRiVhqiP/rJAB2dh5wH/Gr2O9+UetkGY8e4IRlrXTvg1UubFR9uHoP+JKABM7RJu0U5vjB6JnO0S7hHnPqsuOkxHqg29UB6EYfvUKd4VrEodw17Sw+ln3JZWQEWnDGDG1TE4m2lVNMiG8mf5F69bvZcnvXTcTRnqBmXJ4yJTCJGK8ETSddK+klxkrkFwo/ekphy7AJM0qn/X7qxcoJb1c+mTZwkRn6VOFJVTRRWn10qjRmvRXTuRRAKc5sPnQ4JWNcrQGetE3nd3aNetaRG4qHmc0JYuIr8BGFymUWKlFbDYfeYLx659t6eP53XI4v4PM9GPFTdXq6K9jrWmMp7wAQgT44GWTG3BU1HEUBtSda8qI24TNO24QB/7i8DjF8cS0I6ASpQx1WuQNviv1rDNkfd9yJ9+/qyiPmyacO3SChvUUV2TxcepD45IeoreFM5YBeNaGNdCEJVEf5p4a6eKLUayoNqS6GYAVqKAGqAdHUEYjqfDC/TlOt2hfjFtazGOcuHsJcffGak5XyxeU39ho27DiYgSCSU9SpViEUz/AnQl8Xc0yJi9PklgMpdCbByWzaax69v0uAEnQ6y1+SUsl0XtJi39RYQUK0ahKn+zP7QiX5FFZq/l2nsKVbgVpNLwQsOT60SVCQ1BSj6mo+WsZvjDz/kaYV7xyHuXktTSkn1MJRdvTMjYoGbxeCmbAQZI9xB4IBPKQ+adjLk5Amb08kPEN3n/Dl/bTHTyeIK5Ydlpf9lY7bcv8XQKKTX5Dgc5TOASb0EhY3m0ZOB9A7P2ayg6flWpaSQ/ZztpSW7gq+tcCx1R3IFRTGFnBiYR+6PL33Vuxktd4Rm6O1hXmwHH1zHBAa9b8+pijQFqrf5RlNb1rtpSdPJs2SubpZGUEfO+osPMpnpubD4F6mnsmzmbOGTqV06uLvUM5mZftBtw53tkbH/746ZUcfBPBjqgWIVMODzEEx81m49or+efTcn9Qu/Er7SfR5ghgs23hG4Gs2ZL0HGH4ccL3F3BP1VNG0oLaq3BS29fZ0PeS+iHIYXVDsLYkJW4UPA94ziC5d0/gEvfu0tf8RqhF4vjiBi2c6MqRBfWswohl5iRPMv8XUA7uVWu6e2TERImThvv8qi2ds30DOKPMZVbn+oO1GuxdSUXwdLOHgc8+KyYAH34DLWoCyIoBHIBzN1VdEzIftGSIy8HeRDHT+MTPaXEe8sTFSea7M+z654lvjXXYvx/OsIeqddcb4uYuHe8H1GOGaGozcUC+nwc5euABx0w4VSGMkpooAxJJVuBezXt6zvv9GIX/pOvaMez0DPhr5q85F3VHjY5PpJN7HDbFd23CTtdNIYmN6fCoywugAOVX66zQOQElMN6Y7jzE0fv7E3Esa/b8R9wopQN6TlYUcfpxta0J3beQefXjPvDNoK5bnOcMiM4MVaoxMFI9gW9ZW9BI8OOtQ1GaHVit1VI4Ht7xldMUWOWu+TfAaoMK0Lywm/3hKEbrmzInUfuhKf+DTrNGPs/os4NhXnuXQOm6RQaV7i5R6Gc9rpsUU8jOFNSoNPUj1HRWf1Wlx8BMAnC9f+z2VFuIiRdGTdie3beEAJFXGwVF6m5i56dimaKYkedmkfFZPoaeygpKyFw36dslzD3mJRCFiYjA8LMq3RnfCsTDN3g6j6rfrRdY6Iabyd9f/vInvmyQrQ0rPrVtC08BNoSOEj1T2YitUexZwVw5j2Har6b+7ZAOTEI0288jMAB3f+tztWtwSDE+scTASXOTgHyIJU5aJh/LhNK0Uhcs0Esih0CPKJxt5++lFWj3SmAULx98+khz9NcrhfzI4RCt+JTBLz4hbCFHlDw7l0FYvlvspIK2VAqrVuUdQ58PpnToBSV9rHZMfIvD06+wV0m/V4fi1inzxrCbfYXujtC8UkYmlFIFY4+4RrpJ69GFL/WzZx4VQItQA4VKF9FKJ1+2j5vd0ZCViHdTuEQGFNpaSIdH8KDcNmpBhb24zKNVR9qGFQZwPkgKdxCT1p5eOFVcrc3f11egxfCSCbP1+nO6c71jOHa/KkaZAFD6TQeEDjJ9SaZy0tH2qNIiDYJY3gfk8BWBQz7FWR8WUIsT4a/SkGsuochCdARxhL2ywDeIVsb13qB/G1KVqXjcCIzGHa01wZJKj7wyHSN1BowmQHTXMfMu4mJovcJY1NiRgGSl8T7pMlJmV69ApxGKZPcKG/EdeLt8Mk6+U/FurM22WBfvIAenONwk+FUkXmU/Glu7myQH0eI28+GXXS48gRpiO0f0iofYeeWTBReoLWCUKETbewKLme9Gq2aeehmJ8Pxh5buigPtHct9qpnJF5TmlYtITeNMkn54dicZbKf7VUJGZXja3dZgGC8tEBhUVBfrg+C9aLuAzZ7ub4vAFyVEd+mboeIIuwirWWZtpyfd6lJp/9Q9+2uMrrqOh3QIjVIaLwQYEKL52ndEOyAx4aiqz1lFePTTIyklurmOAhIIRzeJIRZGIjGRnzvL1G1J2U2XmbwbWG2K86DKrbfI+nQjrbA8xl7dI/tFAWtpPt9zGDxYzr3hcSQoSPOCXIuaTW35N8fuszdjOIuEuaGt6xLyWuqPxonhA3VoqjCqUVOI2ARuPHCBYxnU7nnSdViFX0NZse6qmHB5kjcuv7tbs0FLuyB4aeOjdU/W1AC9W8XoTVnJWLfVA0Vpuutyo9csBtYwcUP/W4KHk77gSLCCSMj02zbAg6wmWcLi3O+CsgWaTOkbYNPc7qVaJsbwYdec0eUVwZEZ+0M5O9jw2qPr5B5XAd7W2RxbcUgye1CJ//PAJEFwTG8K5uxGn6DYWUXIC1+vItPwtZPovGOAdZiIcBidt4DdRIezJeA4wuduHXD022tZaaCrVJHYc99Z5JHQzgHogvhjXlnz29opjO6E4U2xAUwSaXdPL7A537oDu6u3rS9kCJMfTWVWTb1cTAAjAxMnOB1LYAHJtjrUKqxFISpOsMLVYhMCxOm1oxy4qjMMRIuvFhViLqA5aMsnIK4EFw8+1XDA0FuLEuB9sI9ZDcWsC4EEsLw525z+oL7Q2KaKAiT8bsI/20s1ZOhLZxYfcFwxaHI+N5YV3Bp2O/Vmq+cO/z8j+AK52xIUwR74/6U1ryJ6wBvap6rePvCSwREHIDp4EhOCHsBED1pmPqi8S2rkP6cUvRFf5XEspkwpfJNpqes4/8NQiHad8K3q9yS2A/TaWvFy3/WmbevgdM0UE/laCNOzVpWtyfGqX9MZg10SPPqD5Bwy8kvSb60qgpBwm6KTlW/Egfy7fz3fKyA6pM3ncXf0DnVtiKlCoswIrkXLbJBkGppb/wpZgM2yD7xSlzSzLqyxuOsmba8PCxgg+cLcWxUG6UMifVOtT5i9mPcRlN2+oHlSrQjy5cXsnxxKjlvqyWLl7JlY2CNjqMOE/oQvDiz2DMv5x1aKFOiZzxSkeilPYycSykGJE8JxttR7VAWTpVbennDHREeaoTkPrcY//C4fdIbtSPLVy8W01kLIxD1qZC9VOavdRhMsox+hU2BVzCHdQiNGlP5SLl/K/qWmQHRh5A3loM70ty+JojzTYhMJKYrnhW7imkzovi0sXza3IF+OIPFZBlmP+EVaas7/uKht6zDwNyWHhJ+3DiH3NkMzl/IUbhf0ps7tz3tsqeZ6i58H1Ayk4R23IhZd1tdVjKZVy2vJ/KJqpEiwdiSzj+pw+mE9+NplXodERqIM483tFjwy506Zzs9PaOw5dvzjl9jAaZKfNLLRydlt7LBmvB9QYKcr0Gvd8iIAZ91Db6p8dItRmnoTExadwssj5s25AbfsZshZsUlo9lzAQVixd0SDhzfyacB25/TlXQs6yd9wytpuSi6OlZulYnjIRZVAbWPCdnMJfAIww2febu2mY8a3joe6udjwxx8RQizjLFtLuCQltNyaIXgXmBSomYTqCCroaNMKiZJclWVtDKGbV9MQohvRgLaAO5MSc4uaAFyENpPI0mVUssWQ/GAzYSBYDa4z7j/tHXOPuILtx4xYSsGA2ihTit6UH2HgiMU7q2t0aKsVUZzzgmgoFO88xAdl0XTke5Zb9UFP5cLC27jzC5PZSPEVOnQDI9Wp3CBeqKSWqak2cOXfGci+tKoeUAeh3O42f+fRjbpC4aMvAH2M86k+Po6YbDGfElLCpsVKQJu5PjAYN4ViFPyi5O5NvROxyHj8YsXmHrMyRHrjvaVfwgWVxJI6WDS2RUy/LymZZTN/DPKCsf9PzD7W5bq9j5PqcJlDTkexY2U6kkuQYEvQ1JAOTknuIweQ2z9LnIGhowYNJlHpjS/LwgyFkPeqejrIWcf81EYhArVkVrSi5EUbl665TWZEMEGLhbwlUvfxaZsY0+8OlLYvoyaJ3SFjEB5YVdQzRvyHWWlX/oS2H0m6N4GGsdrTAHlsQ6QIWHsL5onxm8X0Mkxu+47wBz3RZ0MjWT7DCl+E85q5fMv1eKU5nXVDujC6uIGFz6j5YlnPFsf0PKvef4nAeI9YfWLogbFomnITjw5yjdqyIYXDUYRDEYOKcJbf86YTbJAYVLbc8GmaelJEj23xZIo/8CmDvIWpw+Vm3t8IbkIQdVgtL1cZzZcZZ7UkyVSYkTAz2jbLxXTIhng1p6iZx+/o0caZLdMLzZAmQkAhu+YnisO480aBnXiXKhpQA8X7skEgO7LKpAK6CQaMaOarR3IBhjudrmsYcFLWLQG0toUyAhuC5Es/70QmWq8ZBbNoBacrw/MpsPvjbLpEV0HEkOyMeVdjjk78nX0bXlcd5yMmt9pYRVhq/fQR8om19Gzs75Ft7fz+kyDqdgrprg3VM5ISjWa4E3m2qDHXQjyGJmO+eVJPU40hnT+QKG59gg6O+ORhMaiwbeKTDHWfHJ5rKlBa+nr6M6hN9nk8mKzHQ8bWMAMITgW1TKo+kE0nlMY5WzDeyQsq3ZrBObZIDIfLZHhaMnh8pgmJQA0/wjkUwq1XBi9wHGD49Co7ToUB003G4id8B2K/1LWmQ0GL+GCMj7NjLxzn6sREXNPv5pns90V2zJ090QC0Q6dCe1xo8d8aR2S5o+d3ycNNKVv9MXoeYIyIEy/5nFsk9vK/krU9m5GDWhP8KPS/eFrkUh2MdLQtyUiGlGwCR+DVs8K2pFjLP5w9mEwBmkjLocGU1U4UbBic+8/gYFF2lXyne9kH4RTXXDO6Uikfcb2e6++Ti23fjxg9TKLjTIQ3v7syXNaEz6n3rWpedjL7Iv2gOjbYksIe9JXnQoKCYZ5g/meGvbTdEqXZbwe/TMmS5uioBijkZwvHrDdAYcJY4btmvtg+amwZPpgy+KOeN8C1yR3eRbg9Sd4udR4O03u7DnP4QjOI+Rnq8TGk5smlQ+e0CxzdRg/sH7mWBfkTpQ+wTupNzChPOnhLGwn5RIaEqmuFQMr6B9Ybg2SQb8GDWxf7gqIFA7EdKOFugiT/Xrcie0Ocf2UyrOHAIiiwnVN4KTUTrN0XGHx/SJN7GJTH8AL6ieHClO282rS9vdKJzAavW1RKIm4aPPNudRD5KiP5LbWqXPO9ew6zr16UFeWP/O4OFUVeDw6ZVDI2Pv6Cv/3TxkjKcKsRnmdamafZbHCAwagCRtEmSNYaB5Pog1BLqINTU94CV+1VlfYruXwG7ugrvFnC3dv3tSNHH0drF8iM8fsIjjNOzZU55JB1HgxwplR8shaL8Is4O+ljsdz+A9xnPQvH6G3tIDX1gYh8Rh9Z0upPXE91tOX5fD3broeo0ctA0TyrFXUJkhcPHT9ubB1iT45ZYadIRLWeefjMhx6zkQZifVxMiLqp9AkpRTFPe0Vi2KnLP7omzxudXSC8W8Vcc3iRKlWFaaWcaPI+DZn3150NTTB+0SaScRZdqEgma7Z/bcBw9YfHQy5ua/sUxGnSLjBI5sLxmK96sggRlsg8kAdDd4/1aEx6qGMs6f24WL8vd5KRAUNPlxzjOxa3jwUUlmymY3QAjs3Fd4CT8vyrIFLySilZfIvdrpODE9p/OHhINVe2oLNZyOGnUNn/5HVwJ/KhKzPkt9glPkRlmB11wdXsXCTixv1cornRFRD27A3FjqK/jxo2Pcy7ftZ5NBg0KhyHefLdgR+dG9FRLFBr7byQKw/BOCTbP8odENsGPI/iJ57WAzhS7OOdGWc5LzQFSylSOiInUAHrw6rSp/dib+PjBmH9JW+8tPwrmHSSX9RrhiYX7EKhufF+4YUYvJnnGQo8E5Yz1uEQCAQenYOj1i+YyuLIU6arpA1T4q7+FWwyhhS61IRGLXkKEtw2hEaLz6enfzRafZKSOm2kKaG+YrYPPdagP/X4mpgJaNycDWybG2+ycWuwg0BcKj8TMQaED1XecPNr7hvIg8HcgtHxyMgLa2f39pVxe3E4Xn1sv6hJ9MFTJufu1NbUhhrEZAEDoUU6lJeRG230j/92MAw4wdUs2okjEVP8T+OaUSeCUTceTcw49+Z3HVqN2Sq5MQMdQMIrgzB8jhrkYOSQn9hRUAsDfyeSudUfai0rWkluHTji/Jrzx1f6b5U3006hmR6h+hvOmiqEl2luBVIFWaV2/2s4XhSflkb7c8dzER24W+o4GtyKsC+8g/e/+dR3Ja/WcoYOhewdKYwh44va2vT4SkyPMjR4aKuqMzuOWBopTVzb0ZQW14mOUjnlkGwymlihXIA06aBv8hxp/UJ7s8l3kP5loOfu6WD6FwUokT9pKit1XUjgpXWoeh0683fdETqnz0iFQYRx1P5wIVYuC7NvrdEIbLvC9M4+6LDs8NQL1UvjhrBQ96/AF6D+pNSqhBz+fFhJOwCP2BKUf3Qk9+FZAujdvjnJUi0CV7WUcG8UddMrVTsqHnYcmAgw/AUa/FwG/A4/XHZER5NX8WJacE8Q3oXH6HPizr4kJ+ByAwQy+jtmI/XM6bD8Hp1wjacPGUmTPN0bARncORynpXq3o3MxfMq5s0r4qq/sqW18tyVIFj9lRkNkra08wYnl30cL/oWH8xUi7WEbL44xSLZMvu3J9tdryJrPEa8UoFCjcaLdXSDQwzp7EGX15Hp13w+TaWjJI7uAXTjBnOLSBLYpV+lk0oozdvaFDFnRgEUq4YBkco+uQTGCebjCIDbmfO1c5FNnLYKoqY+VrCcDGlK54Sa+eM3J8M6aRq/P30BBBb6BInfCYAHkaism+8sH/v0hYb8HyMVClaOYoLoe9Bcs/jv1UqEmKSoMfyYIBSe3cNBnrUjve3yr/M0+HN0/SjtCUAtK5n+u6tmuQ3RgYbDsISRaddnfvREjRVmTPh6NpMVGDKJa30DMNz6q2uMk381WtN5NQBby+aXb3Dblmw7Fkh7zOMAAG7okMKU7vzI7GVO1H/tpR9kSxRu98bRqpaCWtCPMCKFSdw8YZVa/kyDS02HL1cm8pVZh7LOXiBPRsWzC2MRL9CFSszhtzcxnVdCHQttKNURQJvkdzIwY4D6x3KKM8tKg1Pe4MA2TBvY4FrNdYCU3gaEj+2EROG9Oq7hcpAm2U8ssikhjyYj2l7kDQ0NaOlVow8Bhfy2ijB8qOW4DBvfQ9VdHVzRcng8VVz6IRs34SvkUOq70JXF1t+U3jxI7PRjhs4HOIEcQGlXi1ob14BfxsdTLYhGpnITOMoNyu/1scK9klEunu5kVlB8VcWd6R2bvep42FS8MczgRChyiodzEl5KBtzEUAo7wtpCfv8JR+TKF5aS3VxHSpMYvbR7TGge/yPldnOh1e9sSj1ofPC89SBPRmN/lxwAH2h3yErQ8DIpT5ZJExVAlse/3OPDLXb8joD/PQM4XzOGcDrL6pfUfvk7iXu+8+5544MPWBH7Dvs1DfDIxCfo1mDQ3tA7Y5tqMipCy3xwWGwy2o3jgSVDI3Wji8PxfNSTfUuki/SMqYNLb4tkt65KQQ3vb5OXHrT2z+9QoDKS25IXya2A+kOfQcDG0Kr9q9TGP2hmTDivEFJ2ZZJn7fD+ykxjsv/1CSm20AeFqWd4tWsES5yfKN8/+caeF339wwiLhCGPcJ1CwcA1htlHKq3+o4ki5ZHYB0Ki+jh/slIEcfDqMMwALH87lfHBvr4w3VS9fciHGtkMgDyi8bVnHdLvifQuAMtDxaM5/9oXX1d3bNOQ+pbxu7ftdGh3b5Yt2hUuBuXWINwnGM92flvUtWGqqflSxeo5vq5ZXEX42FFHjhHkIyx/Zh2ljOn4fToXKwzCJnWGnJWxL3K4G66cMxb+OCFtMg1qVHAJZkka1MmCopfyfs/i/CeF6kJL7LUBm1/QMhfXkOLWYtXY9OlnNPGdLa/Aa4dTQ6O4JvnEe65W1kaNuQBzY2ro29j19dWk9bLsWXhNGFchecmuya59Mjv/LcOoLah038BzQI2AuX9oevp5tkPlorHP+JM1fTOHuvKBSixY7b3iNTfyX8gsXeL/y+02FYyEUaD/3x4VxQsjmkz9P33m/lclMO61eNCzxkLidGRWL2XU7KgHc6wWbv5mXf4iUPZDRwSa3tH1iWAdJPqLuoZn5cI1m3JoNGzz1sobadHTzZtzsx9ZT7tOp2uZtSWZJD1f3kJfeQTTnbA2Gs3irAPNHO2zPVbqgLfTOwcI/rn7ClQHkPjb/n25WBTT6sz/T6BslgRqceK5e0xAg9DlwnmmBllP3ZNd42d+IDdd2r0Jv/7DgAQ15Kb9hhksoBq3tKOEjQDPLTRbn9efB3bw3aDnTFpj+UNgg9b4A1n5j5IC+Mw5pknTviVQQiUIgAwt1+h667Py7qILXrtI+Nppf6PJyViPH6jp4f/YDtfGHyi5a1838AG/cXTfpkrQc6Jqepk/9AKzmI1cRyDfCIszcEWgfF+khQYrL65JAGUY0cD9p1tXgO+m2aa/HFYH/YqjlaQ+d2t9pvZTE6DEn2ysY/TQyVn8RNcW8bcueOEdjVavXc2/Kh49mJsN9CCDQMkd9IrEYhu85My9yZ8fy/YCtw2xN/75N6f09tJOIflxtWHLppyUfq0oDLnw9IjLnh9eorYBYV/FXFodfTCq2xBBkyOiPsAp38QNGvoq3iDREx0uf2i9bso3rJA+GfX8IOzsOLwk2gV4fnIKCDtTVh5kKsv/OY2noyvQCPsTG7hPXNfXj3SS0k+T3cpccGXLc+Xu5mcPw3FgXBdX9JNOnezhYPSm0D8k49bm2yv3AGMBROhIbNnKy9839uf6qedB9voMYkTFDTzV92FT1q+EXnpN///y2SspiNnnyxrsuhowuOooekJQ7lWCfValvpEh7RALT146gBZrslDmlzA41yMkZkkDYGy1km26H2yD7tW8eWEO+Ag/CkFXLbYLX68uS+XuZhb8Iqsdm4krwd+EgysDp1gZdDjkErsODVRPipGr0KWyjapXGF86Qta0Hf15NolBz4MhpShEjevb5WetbMEIwfTTildgv30Fhc6mxT27dp0cRVjwaLNpHWhho+lJ3tm4XlGCnerwYDDwTYQ+HfeNn2XWWtu1RKnlDOQc18eIVbzL+qUT1Ju6riu1Kdmbu6FzO9xAKAnF3z7ax2XqxM0z6+hmvfYwPKn+sg9Jp6dISBBerwUmyoxDcPmb9NFKAvb7VPyR5+0WQPJmvDM0VZN42sBkqhQ9i8pJqn5ohxaRjC6LBTLMgBSJVtFICesoJ95uJ7n7kPnh5rQts3eNOKt7GB/kGDvaySOOEugeVsqXq0uCDcI+QnwGbv4jxZi3x8j2qf2CXd38JOUZdMKBfL7qB7L4yMdeUhl2G/8c6KUmn4bW3TCSPjKLz7sqk4lUlyTcpiN7m6eomf454XxBCxorVWaHx8ITRyClr3w2QtVH83Tsp1xOpcKEJltHwI/ix1KkxPyIlnGdZdIt3aptKU/4egF5Kin7OKWjfbI2ROkRZjf21TLiyw37YVuXsI9efKdltS5sP8V4eeRUc0y0maRV6cGaDaRigF5FsdmFTSM1YihnY7olUjy7rnMePGItiENRlWqDruFBMbdUeq2vZrxCyEWgKb4G+uL5BS9+ciKBQyWukVyfwatEJ+wiJcQuK2IKHcPx6XXjjIc9Nfqsk3+DEEPDEKUaCMDbq0UOf2L+hcAo+r/Zdg+mYkvSYRz9w8BiM7HzMmb8rNedGn97asosAYuxh0CTNhCVwZJiHLHExMHkjhxYrRLkXqc4CCyy72KbN5NOOnxqmcDKVHVbV4WdLpv7hWj2H2KhJuNEtMNwD0Q4RHzi2ZsEmdVdhBO7GHeacBSLOQTbDBQBVsQG3/+99a7c7VAnWxUjUtR9oYb3cBfx6xP4rjUqJ55h982kP13RcYQyw8TEdgh2XP2YtQsr8zbMN2UVoyCpw4ALxjy9RqpaUSigvtBa5S3Q+XzWZgJtOaR3rDGmj2OJOH3KsCULVn5co/BclJnSZkvU92zchkt+StcHH8//je7Wqcn/wGO++m3SM2s71+Lrs7ZYEkmNr1Xabn2rmbanaBKCeFLAqj1mlfqM8EuM2edrCFYW4JbCOQN191AgQIe6n/AS8y0UJlrq6aaxZMdAq61ZLD7dDS2w4k8C2JC7jGaRtN7PGJHH2wD2L6L0GAIDOpNXkPuIUZIhmU0iwLU+tPOTe1XIDkSpTmMoejas+GzHNozEL4k2c6Lo5F/boJIh8mQ0f32QDn2GBmImnI8pXJeRsaNMDDujdl+dpiQrnYeVCR5pcPEWb0JTIITZ1T292o/NyQSmCvOnmnwElkctv6jGhAcn5IH2Lxsi8KEUDqjeR5ykiJqRGyYioP8eqZZ2KOVN/PQTJ4lODn9w3qtqyeFSNVM/jswHWM4KSg6GWYFZOfsIbMVJYCd6sn/Wux5+IG2cgn6C4lRRCwsQTglX5a5pvwQf5//PNyQY7hBUuEeL/asOtP0JDvCbSocsPv9h1MIaPufW90IPKIAFnT/DOY/9zyunHsbUC1YYddeyvHEXKGBcAjK29ykfwE4FNy9cCSI3MEYteazUHjlxCxXDpdEToYOley/9RHgcCTy56Pcn1Q+R8sNllh1DWO1DJ215YE3kKD7mru5oEaT7/ju7gZkdRNFCY19+wRm2gcTBUm4+mrScPZxbeGKhiiIzGodJKMX/Jf97X1lMZGWOsErBmAe/2cNqYURUwuSeMq/tPB7jNdFMpPivCsR2FZeHhgMMQgWNLbUFHEvxvLIdkjpoJniQNQq7muuRPd140fgBcXv+sfankfPNhOKJ1aOY2d6tEJP4BIy/TSzeUxqK8wPJ2ejc9mWM3TFkJnZUrbGbsN/Yo2zSHpAQ3eXpd9SciFRD2vafqlFgXUYxSRwb9Xw2wF47Ddi7mGlIPXtJJNUt8/CpZ2mTEm1KAQnPlFEqU9AhcOd7BVzAfs2Xs3vXRchS3VZwFSvdOSBmM1fhQuWz4nllCjQRCNi66zFDtP786E3F9UG9ORPfDwJmXNASHV6Uk0xByf8gy9QWBn6pj2OzwbRbPKrEuiBQtczP5RSfwTCldZPL/8N5gngBAkb0g0feEV4Xgzgt0XyB/Jn79ly1CR4qGuS6xJrdV5928nSVp3CfVM8ept7mLdwzd2sHejezM10QYj5oQB1ANY9mpWN3rnV7gmvpcWfIqlvdVwcrZxJ/1RUiBsL4wx1UQE2fqlVmEqGgjIjpGhHbEozLz3lXnTsTl71SOMQ4wH2P5P2BxSwJaP7GEodrfjGB8qHKt2b551JYSC236P7CBrF5qnDWwGZn9zt+NFbjlsHHHNkf42b97TY9IX6RfhYifw1HEUj5yFbWKqFa85cDwu/vUB9q45dI0/g7+1LE05K0XcX4hyqGMZQtmcaAjFobj8OiOxSJiv3UKMFBm+DO35fg+IYN5jMeH88tQmUaMchVCACIJbU7jjWCiA+G/oV8fuJWwTD5qFS8OZyEzELHHu/vlU59bfJgCxAFXP70G4BRXSNj5pfZ49lVkOt4BX8MvB34n2gLDwVbC5XAj7wH7ERtARFKuaAsQWUVrvLBjnfD6/frCPU1vJMLJdvu6L80reqKN/h9JwfIaMS9Tot5HWgCUA5OdFfVQ9qxvbArorZQAN9SSf6MbYht41ZW4EAHH3wFTK+BmoJ7EMNSSHRk+zHFTW8p7fmVphD2W9pB4PFHL1tOC6fv/VPvkYCpfBEX935toMVqnHBqnGoltAxK8vAkeW+706c0iA9brwc2FYx6MysSx5c1p9uOIelaWt8pF9K/bzQRxlAuJCIhFQdo9mHD5mHQOMxZfNMVOlwa/2Wdy73Fnd0UqZWsiD5QkhOtN1ZFi9FUxQqJ/mxmVCyfxJ3yEqDE1XrQqH43FGv0dt5sI+Sl85KmeGeTjr6M5xSn6aFKat6AsFEspdCnhY+MnAdYi+tAY4bQ9PgWp5l1zLBl91sXkVZeKokAM25g6RhlmnEv/jRMze4AF1EEKNE7ezqPARbae3YtoMZLaLHdHM9cuEM9LQm+7cqgb7jp6faio6J8FEIxHIXBFKatLMH201Ekr+H3Xs8fMHVwRcnRK9cesC9HWlBmw/h+/YL5h3yEs/zlTPD4qv09hBcWALgNRacsjGl1Toa9R0SgzYsvx6nv5SP1+W1uen8/Ws3JFwDCxlEYOT1nTYwID4ScWppNH0AoJgxINIndUqWUbt5aVxbwd268k3hL7/jbb7D3ILzP39xzDj35Ffac0pAc8O8iz7heYhnTGOpNbTCExcP1Gt8VVFqIIRbI1C1f/dm0uaycANRn9FNg+xeClyDDhlXV8fAwNiKrvXdQWdkqT9Cs8YkTV7T3iw6nAD8zvDSztSx5DT9XWU1XzkVJSDdhYrGFH9xF1W6TMaybhT0IY+VMvZaqE/76d/w6z6QX0UZ/MKynDZwXg2Vj0k0rfwwC58h1HGbIpHtg4x6WvInnKzDwzzDXdBgC3fANB45Oe/12bDYx0LTzUc+wY1+8PqUm8Lvt8yjXgswx2/pn1AE5/+s8pZV+V6oDLExhrjAVA+deodcvoxX9hEPzcNa+4FIYfD2NDT2CgZesYFUGtALI2O6xegX4fU3Wedls1EtK2SadkTiPobvE6D6xI16hNIm4gVk2oOjp12xTzY+XkyBKvC+hPpBtIaeuQMVbn7jBe7fsr03MZm5oEUqwY9UzeoXNyPDIkbkxdJHjHw+CGbLMRwPZc+C+mEw4JgukWglvoE80HX4hV/8rHsKyMaIFPY/rwDFx+A6XfyAceU3t3fdWpOq4N3mEa83pkakAidKe9BC7mbd7//291iweegf9F2d3nvOguOswubHgM4kvD0wUWv09l08NUES2mi+eohb7Xh2CADyV9K2jt7yXOjyZ1TVE9AbgrJMGHGdtIG4vPvMPL7llLaB/usHr5DV2yUnv+sThe9Do+2As9btlKLbf5CRJflL+bSCUTmekhUwjPYsILDelfCzYLO2qiM89F4+h9Crma9va5YH5ExTGMufegYcrmr0deMGdYWRRYVOjoWnBP4oPYqyeBrIFbfePkqGEQ3SccCM/9pE4gPpOM2+hyxclkk/B4jAs9yJNX+gXAqrnLiPPykAX/Gs/THFQPS90MusQQo+xxm2950FgvWQ5OWj0ATX1/yaaCEoK8SBg/5Y3yU1GYzqYqz+eOW5sx/ILhejuJztb0yF3Mfwq2W8qPcfk2CfMk/0Qj1u6v108pcNiZTrthdWqipyJrd8kApSXY2cbZxqfL5Acd9b1sreEopp1MwYc8dR9Ij4uQ2CE0xd6Qx2piSRVUIjHV7Rqi/hpapvCJhqmFPbTgUGVNhTLwdu+9RmijXGKBpJysdbhjJQnuXA+9nAHr0qqX1thNVhGN903Ipb2DYrBxcd09BJVViwkeVS4R+Xtlp+msEN0c2Idhq4+3jTh2HbBzMl4FYsIFfnkGnTwWjZicI0gWdtFpzEKzAWZUXMq17iGP3ja738aV2bbA7j+/7wt+jYSeDHkQNvFTtGOeK0gLLcynsjVfHMdz95pDOfrsWvhxc32bTz/PIh4qe0w76zqABqj5hiUjDI01e2JBMMiGEn6VP9PxfJFK37PPFyqkxVgqncXihn+LDd6X0waHaiEcFF09Vk+jaovn1R7aYrVrpb080NGZJzYfWwQmN+4RN+IpUNlpb0qZZXQYFLLsrqKTI7rV2pxpGj6WvxtuJA5Nm8triawo7zrjxtBSe8mZdQU5w+SXW5znGg0X6pk+xfrg6epBELo5B6GLHusr63e38aVH+24JADfual6v0rYSfW4Xmnnoi00Bgb50pPY8i7lKTJ++XQ2/43JHoTVO6NnNzY6gNxIoF91dErIeGalWDLfY5v5UZaJcKJ4tmLtU2sVwnQyeRFogXgIlVOLM9DmkR6ZSOOzoWoBsjCqgDQMPPrNIHv7KR3cWHOt/bNRW75+4SSgMioWMRyedcx+BqvXqlS8sKNV8Rp/yZAVTpfsRI9gxyISVBI7M20QOIHb1xOizdVzwQVMcUtb41IYtdgYJGOjMnI1wvJYuIIIFEb5zzkeLe51A+jAXhU9ocWR5+H/udZrH3VTWP5tAlgUVNPez/A06uBx4I2vnfipPcMfb+85i9TR33wr5Tp/FDilnABCuySkxt8bW2IZfiaQt7CM5Mdc1ZUzIGCTgBk3f/nmoV+4E3Gb1D1fCbREodiSJUenUABKBFLdy6XtIImZh62+hY2ZK3F1c6FKm5seLRfMyjtrRUY2zjDUy95PGHT0jXF4/GVftSQcRC8rZo3OEsMQFkXp41wqXJvmQtvz0Jd8fi4CgcKpwZXnyOKHTHYAlZCIh7say7aU3PrTBAhvaVyxMV5rL44JiMgI7SzlJlPXVUQnjRX/J9mXKeqeiAThF1MVsVJNEocYkrstTEVXF5K1TtHIluzLEUhbcVU6OVS1no7778pRUzJt4Z4B+Co6zG/jLbU0TNrpqSZCsQ0GJCc7L/7n5CgoCTmshLaLX2WZy8KKkTalPxkk6pq3nQvNN1KQAPqTjlo0RQbpMVMVMpvLdQD0LHXR0shL5ZaKtcCybkGJ8JgHLpCAFME2uDN/Ogigj00wcuX/s7Kj241dtDvCBjx6daXGYFN+NLrbrmKor8loXLE+JR0pRD0caEgxPUCzWD9+kKhHiJ0FehiIJ/e1BH6VbeJPzdW/qNA5l1jNhRWRowp4Qe7GTAnHdhsQpbIFo0XZnNICaASt3ILl3zPGo5JkwMSig4cZRpieJGvUWBd+x6RRq5I4IRCNUlY7m7W/AmTpGWZXyIHJYAAvLSuTOS1zAiKNI4VAuh0grCm0vM8hzpB6XBTq3tnNQxXs4f9gDpO0zVTBghZYLDKUp234qIqKZ+G6b0psHRlDpkqZyFHLDtA7sxCzu3fvDxQQ6mx+Gyr1EGIIoSy3tFHirX8p83FI+SDyCjcWyDfze2e6W6/9Nbobwq0VoKIo9MjLwmopfNWdaHalgA++7VJIJI6YHXbe8aA7m+rhDnQiK+XIqByABqcMdzflwd8KvE4FYWfZ0Bh76qMLp6KR03nn9nBSw6aspiOknCHgZnJJ1FnuRDuBKDfC6VqikkDF35TNjCTXhhrZi+0ICooSkFeCN6oxoAZx8hbpb0tQ4XsgJfUiB7Xjzpe4L8JwwQAm62525J0egeo4u/lSHJhNlu0XtryuL5s3okR/T3Lrhg2LwFbswBoDKGf8VBFNiOm7Qpt23aHTPbybv68lPGcevmQKKXz6x5I3hn1opwoVZq9QwHABnnCFhj+7SmKrgjgXwxpvOXynWrDu6/PIJo79O30RIHlrPk6Su9+LYlvrno+0+60sjGtkOel7LZL9RT/3B8BfyWueDp5LzV5K0EtKcQFm8Hniz0vlXm+nJ4VCmkw1gyd5CS9ZKkmCunuJBjv7USJsA4qtAPVsm9IAVOmpuR/eFfgOziYMOCHIKPi2sWfCEGvAvQq1uJAgDCEO4c5CjqJ1XjDwn9BR5klgcqPXYROybt/xFStxbMrZqLZ6Ko2F8bemtCpCZoGDx8+4n3oWBi6TgYWbKx5bnLr+UczYnRdjYF0jO82BCQiEdd0TJbfO8kA2iH3JyCooMOLubAJY8MJ7GOgu6r51QXn1RDo7l3DfpjhL490ajlCdtADAU+FYZx9Q52iahfYcMyLtB0H3vRkIDr1Wxp6/6VZiKjyOjeo2Vonu0TlhqJGSSP/i3JIXu3BwOxHd5wxc3AlliprsLbAlbOx3T15CkSlFVbN9Qjh3/SSADDSjG5Hd+JU4rY/ERh5Ach0SWpFQulAxUjSD8NAVZhtfEhKiTftqnx6En1HwVGIzsRFFtGilwhqSgeY3g7ibB4cE8YQRiTN7I91pQ8KSO7ng+TcTxK3+4ziqsYStjIefekq74WBgV0vM9PlTmZRlaS0fIhX2RENe6IWQOMVTPzsPUa/iHxDId2xU9GjJi1QuQoVoiugaRmHoWZsN7/UF1+J9QAwGU+NpxVfNMRaYkUOqB4L40xvONv1QKVbI8YrpcXk0I5L/QxC5FcmJvdpRk9q/Hnm5TKi/2XQ2BCaOBTxlrt8PDscCT6Qh+UbokwkZIaBTqK5OAeMPHujrTBqPLhWGy67LvT6isG51jmp13YXlorJyBzFtaZNbXm2GyzEjSYctDVK2FUQ7O22vC4qTMG3ZFFMYEljncmrPxGZh7mlThOzDIrjukRJfbRousZgZbYN20UbNbzJ2H+JKfz+Up184ZWhgxie0EYCgWALzK4GncEaYiqUzF9fy9G1fVlwnm6ztBrM/E3zCDDpHU2Ou6arRKWy9kAgnpnXwm9buVOQvRWoNUgOiH9wXAUfwNtV8TJNBG00gwgygrQY4kZ8lmQXd124GndsVXuUx1/Igix/px7/epYbOb/NqNS6rnMIL7Pl5vte3hQ8cJPSVDpM7h4r/na4Zr1P4FQ3FFP0meWnlpTS0GkqeLi0n0NPka75HGruGB9N6JVLQcxwM+Pd5F5/regxYM7jw/wfmwcwLG9lDcA2J9OgzsL//e3FWHB8ySxiGZEZkmor2OjpSf7MH6yUHipaqAIiXy+IC7D4x2V5bqwBSFPeaYu2BNlzruQuecWEbn/ddiG6PzmoWGVhXnX2tXLeKTrQ8suZlO0lnYKQWhfSDsgwDUN2d9I4npd/r3+SQu/LsFtk5i0/sE7SQbNxIJhw31ezzWxXe8qH2HPQ3cxnN+lie9YtTBC74UMSPGAXPsGcV+JbxpegrgrD8oISrQpV8u8i7m/CZJrHO2lWoRpEliI64QS05WscNenZ8oiENLMffqKLIDixjVfbI6qhm3Fkg73cao7uH82zYVz4R0YenppZ8KyIAEsYA36lSkbXxgFBdVDpWaUY0u9Z3sSeHpoKgNlNJvwdJeBhlkMl/jt8qXCtQWJq0KzQQw9STMgLyttOU7utf+ajmZlj9LPNLyhZHtv3K+xmonlZ8W7LrmL3iPbNL0z42GZbchqbOmZN+p195rrjt9wf2r8kesgt3eSDtjtqIJeL4aOtCkK9s2tEed+I/tP3mGwIbCNiR5KZtI0XmCoCdR6ABIihhpQplRoGN4Lgf4bHVcjRjrwwnxpngfe5u+brc1A0n/8CFcSlfVLo0a+5hkFJr3W9bf5O4S2OG+v89C0jlFbACX/hYzigE4AYs7qQCJN0QcvyKe0Iwfl0m+UshA9NnFJAaI2dMe9sAR0rwnUJzhxIaYVDGsGe4oMyza4hqgUsVVfwQMTN/wJI/R2/gM5LYJsrHwZWpVXNJhEs3h5SB1VX2LYqQRIjQnf2hmIR5NXARXCjkONusFQlO3il24tJi+DPpqabD38eZSDNw+K8XzUMr7JvYHYW31p7idqCS+KVTUU09/hHCytoKTsWoKEwaH/rzsCULl9S6MqE5Ok14aKfdJKrZMCuayiqCXebu8sVQ7dvEjh+Z9ZGPDuSP37TpZg4WAF7KLfSITjjHxuGkM6Tb/jH36zt5BX4izvdgxS6TBBXrHGz+EJy4JEPtAMGfwkMZinAlWQwQm+eFV0Xc/4c2LguogdF060oMXeLG0wyZf7AclfMEbTU67cIyYcJHZFjq3am15v9vtaaBFbXrPNtWNUsY9OG9Y6lbUxPdETpSgkJVsCU4/ryRwXEGeWtyu3qbkaVo+k6PeAJCThxKpZ+IkJ7Kmh4rwNvoTt1d5PFlvxR8UDk+EbzaDItA4hwGizmQGHkrjQKFPnb6i2LUtds6lUaqAysCGGi4jDAoFIHkNA4tanS4+Joy1IZXumXLt7ktxy7yfqU9MTm9I8Cpl29SUralZLV/3QfE7+haEMY2lL+JLAOThWwASceJr7mszbBXV9WjGM7uykFb+/Z0759myH2I+kzozAxAoK9l2WVRvmnvSJNkT73XFrNI+UQHv4rRUGNbeon1b3yrAGEoeDUHBQcl1mdkYqKx5MFhtcUAM1f6uwY3Pk5p17hB2Vo0cWUa9u1wCGxGUsxoxUogHUcT2mQVmyqkME3Oc2yOx19XqNqzm1EKU5331ukOfw0oBAybLRjnZXz/iq6mNFsbrRfdkDtJm9XTG48Adu+B4H6A0iS4/IHiVC1wXPdW54vYrFZwH5Uk2eMHQWfF36zG2637PLwS8MK6R+UPeu/bQ7QANJFehMg2ifn8YHheEl49+ZV0QAAVWI8+kCk/ljVM7zKcQm6eG5o0/KP1nLjp+cI7SuKyDaKl8y2MiYK6zk9Jz+RBW5FJgW7iRdFo+z/fewzUUi8SnbtsM/mTgRNr+SZhZ0j6BQfbiNFulmuI9sdYCa6z31vJecH+bczlnKrM7l6KxY9v62m8+9u+o+LS/cey4uN9tX5L/ByqcRyhyGxtE01wskCpv3Gr901Ikd0ggUATLOBI1ZIZVL0+F07J6nUJeO0RZ4SLGUp2DCGb0aktdiYcen7ya7INVXUrQir5Tlo2lyho7rAQBjRFQcMlynmMdmR4uwqaJA1p/sjIWbQbWOKTH0batMcKcOhezNpX0i5406fZ0z1Pw6jOMx6aHzO3cKILrV+IABBgo43BxM2iVS9ZJ5VpbXLhU3oQV4eMiZl8kDrz/nzLFO7RNb8h9m7I6gPYISW91GWpPv6fl13/NDJxgGZB1uEJXBZNwvdmVBE4oYDU38rCgi0AlcgXqg8PB7kSrr6IcQLwOsXZCUgEhgMKgxd0uD8iTHxOe2U2C0T9H9Ms8Sj6CmmaUrpLi9DKiXpKNPdTDcDRhzl5IWnJKQfYDHI+6zIBQsYjZmtGvoOuaPPyIK5snscEk928Pj2ALalv0499ve0V8VC2HZIIk09lw1JqmuYE5HTXO6++u4miRujQA57qoJp772frTUCgIvH7n28R5Pi5dsfMCSy39CnsxD623+8oBkxDrj6BeAS5LgkzWwHIMB6R9lpvEt4ZHSf4XpTFxKua/IocjthDRfn/Nj3SvCx8Us6D0cgocLq8A/Pbr13y0Bl2TxqMMxgETZHsmb5QBfxHhh4y4LACYxixGtBX3kTdj8FC/OShVanHxljb+a0fZHU/FbstSU/xfkbbQsCeRnmH0nEJ2cNnDwFxtDoYRSUELSxIREZruTtksdsM+7l38j1ur7EPYCNXqIEamwF7IOcPhTnp32ZkXqY+W51fGXxnvbviIaDahGS9B7RKl2BT722p5feDYhk5StHYl9j7jBFokTI73LiqHHhpAG9L+ErxAN9BpsHR5Z3gZoGxnu53X7o9CRhCC0hYv6tfMf0uJv/RqA7a3MOCTg46JycXpRs3YK/ijUsjv/g8eGFhLSjrM27ImXsPYP0SbNIotKws+uhWcUJ2M5UycJqDZ+LYIR7cTmmbHlpiSKwVpJ1wxEWPOu0cgr7gIoWqVRzSzrCSVgl1ogsuYg2xAZJFv0AUj3CzhxX4FSUMJxq4pIwpthWDWpJ9wrAXD62PJx7rnIlhdCm38ajPuYX9gPt1TwM5KWKUS2sW/rVTIYx2Ovgaj85VNgtp8h+Ywrlzhe8Uz54cwMvAjWsz3r8S9Lj5YIdwPU5lkV8IbclcdDkCa1eamMciAhp0upUcqTMhM87RNJqajZJaTAyWfFzXkK+ugy5M7B9cuae30LWqupbktZS/iN99DMR5PN2k0Iqf+ZmULnS3+BlhqJQrc6+y2AP0DjcFbq5kU2XKT+O5s5mrtGaiYuOXsV/o/M5ekaeHFuOUs7nMxk7q8s0EIERm1YVBjT7yCbsWhUD+vjvhVW2I2jm5ReE2yJ8Q93tp94hbbJ//EgcZ0F5dl6y5kbqGG5joKyNgRiRaGPRoZjF4lpLY54ZpUE7u9mW04itS/qsL/cHi7XTvMdiGs2NIZ9170WdNQZytra5rKDDtvt2O8s6jFDgBoJfCBJmnBWrXbgZxfbQdsyGbs+yUMl7aj2iWdaitYlYCh3A9jBOHRjHaadMspOilMD4zuXT8mUhP607hPEcYdFo7Yci0rl1431qC2cIcWN0t+Guv+7Deeue36/olWhqi0PcOhQPdRUk3m8SQ0WLf7PjFpPPtmSCiRDowNOT5PoC1jYIRMV4pFM35o+D9FAAY8O7Fj4PjClno2tqnkyJ+DBTQFSE03Kv5U9COq2lVbg2Y0Rae/GMcjtdS0HzatxhercuQLkn5q+wZZYkJrQ/3WINbXvMp2DJa9P3tPTJq5LyhR5POM2hF2gZbbWLZ2ExeTCXo2y9a/aiK7vPopfd2JNWIZLuC/LzFH1cRqwIF2rDDwioBJCQOrBdIEQpMlroxjgm5epEwSyU0/P7WuJHlbMKepzwzmlq2sldJTanDAthLQO47cNbdhGNOmRzM1gsmOlJgMFEjQ84qWva0BAnUYLUBWYsY0KYAlMMZxDaFBmlSPxsOTcYQgQiwAp2JLkbsBb1NB3It3tF0KbJ5XuVRIridC4Mp+VFIwSAYH6YdqDvXU7NTde2+UO5uDo49W92bpd2QAEuxzM6o+djd7V6mNyutaLGKc7l6CnrBLrlm6UIVyfuIpSqbe12HIV66zFemgX1k/aqOjXkYQPKzOns3Or++ML5SJK9xFV2FvxLnArwnpg5FiXC91JiE98yO9TKOWL4xgV7D6wgGTEEDZ2iUKKZiY7lFt6aUWZ5n6hynW85CDwizjMXR2hBPx692P+EQVkyfXkr7lBX0nlBSXx6esxb0bQ8S+tbLKxl4nEhpz33J/YZHVfiRckisWc4AAHHcqgtloHpeL3YE2iW5yLBDsqLfVSyPY5fB95GQzirehS9minP4yiflO4v0ARaw0PokkhxYCWVOUXWPUKOj2Ns6mjt5rnXCbc+Dkea1F3auewGx7jzHLD//kZL4rrBQMMZQ3iNPCHwfZJqpdmd0uhAnZgi2UlAIDAzc98TS5bUDPnFB3omRMY8MkiwRTQiMdMBAqOcbOtSfC/4jcfxFmNHTlIkWOgaJcZNgY2yGtSkafTjRPgwXvqHHudhDak1u/ktKl7rIbOD7lbiZnlQW4fNujgEYDPKIH+c116o4Cbo4TJDkv7F/RQ3SjuNzKyat0AMwVU8vH1Wz08TIk13fEDYpuENfJUH9h9HRhwlvJvSX5MKeZ5bjTDtdZpL7hPh6mJ9oAwdEgA6/l6lBKo1ZuUm4D8ABzGOAew+cBEAiGhivT2a30y0Ax/s+Y2valvKk3vF/BIEYz3DUjUgMyQvMGHe2x6eFSYB3REDx/sJh6DEb+ok9EQtGbkgMyStuUc11tRN8fj7GER94y/CXJPQ/N/huZOwTkE0GDdPSH3ImpLbGWcKpSuPEhrRSYhRLHM/AmgeY65XrU5WnEZuszSc5B8qqaVAuWyR9vQcO8d0g18JgAkSnHy4FFUKFua2kf0Aqrl0YrLl04ldDGJD/XTXY8PqyltU+79h2qHyM/rmC4IM+vi8h5wLX50ge+RxBA1dNexXe31Q4QPrAhZcaXFCmNUZlUykwtNe3O88zGyPZEIqT063ULgHo7vxehEgVJMYRMmP+s25mf5TmHzq3yBPw4QZSc4LUqL5RcpQTHBP69rZR8e/PucwHyBJlTlc7fqRJkIUi3rRmznlniedAUplPG0b5HXOng014taPdlwhrcBw0ATt4TYThxHsFv2h0hTCLzSDtExGk7oqKdSs9h89RMQPcKNAa2sQUOk5FhEnDbbr+pkwEccjcqGKI2TNP7aeig8ti4MKNpxWT4xyjapxYqeK10v8NK52Ux702FujPDbo9Q4OizZpi4No589+YnVvDca12ArJKDsCoFrXgezIbqGh+bzKW5klvnLG3n3jkjjD1v7avuBRQXap1KiiYTCuLBoMbmenDw4z43Vbk2w7+/OwQyw7sHe5tQyLtiHPGfjeGB//AcbI/AUzMQ+LvdgxNQMU2mIXdD/I7wDH1aTU4ZZsFVVNRFIqwind5jrfVUM15na/mswKNH6V82tEdrAkoM+ldI72GGt3igpWC01HuRm2Q9YdjGwNSidxsKUgdkCQoK28bjWNbDny6oP1L7SKm6t9uvHAKhNGg/v7j81jtKhXK7Fh2FePX/g0CA2HKGCOqZsP87T38g5zPT2mzw8EVqlhuFLW56A4pRBsEjyUK7W8yWwYvGO2QcjG9jlVRDDyX6ZxnTpIp8qnIpuQxugS5+7VMsTC53Pw87cMZGcT5GY3xJweBadoZ1ppX3naVdOftKCP9WGcPaVUalCp5eY1hMv6N/t8AOWC67R4/4RraAhpBZCpLcQQHqIUbYcLO3RkxUSFWnTh80jk28dvHAV7ytNyXE2ZVhckvXAwp62Xp7E6ot+WqHkssev0RlOiv+BoR5fkborudrt3Q7BZmmA5ydVfXDIfW+10dIxOeGGQ93ZWYLRveyNF62ySOlz4LitNlK40+Ux6qGzTK1vGZ1oVXrVTC9bQrLxrq2qGTC4kQQFQX+aPSxM5WHVCg210tPh+BvdOW4+zGFHUTSTUBpdEUv0GDqW3wPBRnqdmggQ3u6YAFj9+S2g/Te/gdWWol3A+11MDSD9BXK7wdtGfgZSFilAaqfihOexU7rmIk5FuNzjwisMg0ng6jq4OAWuoFHoRrl2Mz/FceTdQT5Y7iSW8Uw1ULpAFY1Uq1zCxIgV+nCT9lzzCno4l3CoPEMJP8Gjq+FFIEDBzlDrt9x4XnENIi299UlCI7ngRQTMUjvF7QuVMlQZKrcm+dhvp5Qry1pwBze5c1NCtyZhGv6M26VXQqfLe+I/7CxNhGFSsITYIPSWulc0SpckUwj0NXj6ETdGvbVZArOSUaRMt8QnphVCe0hEhUDvg27xZ7SW/u8z/3Pavz0UdXCXOnkwQmfU9NjbdIUSU2hFSCGuvVp3nrMe+2WcnqSrYn0dFl3BthArQ7Ac/bT2wRHBzDWJzH2Ol9qEAcuitbmGUcCx6HPzQjPnosyyQxASoSxtvV1k0kYzkmPgrObwlAJRZUWQmQ+XTa1VUnQS/bOT6onywRUep04edOAQ9aQs3PszTB/8W30BPvVSWDmQiG2EZOyCWWjsDDX13EnjnOGPqrK4NMU8aG7azKtVW6KyDj88jxsqKYBO5kv5XSug3hV46G/0gexp9b8ErGJVHrY1Wu8iay7orJX6dz6ZX6XaJw3DwQx64GRpFdKgTvwkrXz3ZDmfBCgNiLAHy0Rtn46L/e7XY0+VluXSVnuIYhRwUkuQy7tUUfQx6yAT36aSS1yj8if00tUUmfZzH2oh35Lpgj7J1AOP0vxoJo+IJn5VB22AIC/X0IRYn5uq1phf5ToiFz0Da2r+uFQtS9TG3Fp2Ayt1RLqqWHejZi68R1+B+GZ10gkQ+Nu5Z19HuEuiFvNiBFmVxTrWTfjWbNlxAFAf+aLX3j/FcIsDMY96eEUV0NtxZvPTrZnlqPFtJ2L8ZpsbnMUpoTLoM2YPtOMHcOpahA4zlWAT3vOXQR6Zs76i9CJIgcLmyPM4TrGdtL7vXZMkaXUA+LfrG7gxe73dJaLhrwAco0hNQ+EHZklg0lIriAp9XDxTYJ/kaYSGrAhr7DIfXWL9+7YD3YNpOEGpFARKNVUo8TcK5Jktt5rC4A5Q+MBZFXWiqV1ofN6dYeBGo7FLGAVpXubodrF8SZBT5ho06c+YQfw+6zLOlnFaPtzhgbxilTWBbv3K+n6qzlr8XFLVeXFtRyRR+smlzLxywPlpW884yX8mGMAaXhKxylvRb4wTRHiXxS5Gt/Wxmp+QUWUi9NVbM0bVSm8xDniRdnqWsiNtxtojfd997lAjZhYVH8z4DZDUlZQ2pve90tW9R/wNftpVoHyvn7ieBM6F/Dt8A3bo9ImX35mVHVOs7ZmmjL92EKkSytbG/4DAft78YqZ2tCMpg1qjRZYQPiIuxlwSCO7v4WUJ7vzmp4CxHLVtCVeyvXM6uOWOMsrV2BhEzy2nQmAo3s6nTBkdOgfvgScrB+7scr4hOyA7ZcUbmnEsMluSGeCg0JaRPDur2qZu/5MCvCC4oYKSlMHWwX1pJYzC+R3qx+poDkSCWN1z0W+pCkb3/u2vUNqlGqPQfkUYaaW2Ga2c8zMsEKLphvnaeQNPh0DswS/nCJwiCZUzIWcQXT7fR5FtJYUvwv8G1G7ANhPiR7NscQjMpfHqU+ZznXR/l9bihkCfFD4d0g4qZgpivk3qqhnQ1MWtOrSHz76nKCDYKY7zIhGa8vV7znTU+c2RCh+X4nlSpHCHwrIB2O1xAVlL6K+zhMCqc5i3EGSGWV3pGaRFU3qHbDe4YhWHWHKyV66Cmq1o/hSptQ5dh2W7yAOfj/XtpAmnqd3LvDN4C5fslg+Tl43fP6DjyFJL7za16w2h/kbQ9jCAVtchCouWDarL9bT6JoZ/h0GKZGjUdfDzpT/xGS2hEviJtk0/fabC6vhjsd1H/NVoPo6jxLr46YxbP7+TexsTa5cjFHN7eNGaNfbUuDy4Gn9wQrUDHWKUXFI/pCwqEu6PBM3iaA7ra825GUqW2IQe2MQNrBJxLkRYhHYf+EquSQ4j7yqUW7JHoqxOm0B8ABWSs5wLSGBi0sfa4yRbcPIi1jLD+438J37Ey6cTgsat0bDUFkQtNhCD33CypPL2onAvES4EjmSNOyhJhwX28sYW89B+i6DiRipPaUWhpaOuc5jjy8IuXXEgqLzQC2/QbrCAjmqDXTcPYIsmQmW0ymxKQyFHYH5csthDMDAWl4B/MaDmrTWtBnFOr0WNC80Rwug+Yim5BtgVUj4NED41hBEzJ6gmxF4LkY4iq8DW1XGmXZaM43y2xPqddRPc8dUL9UOtKvMUgoARCidQSBl31TaNrKikPV51aP+90vguGS/H1UfSfiGLq4CqZ3VQb+l33bzzwg7YAAREvOgGgx7z7q0jtkvJqXfyerVPaDj7bqNlKbHXJQq6j9a+dvn6ATCuXepOzibINEopG6/bVfcvRbs7j31sCyDEfs+WyEmrBw9AsXmU39CtITiUIW3+VDYLbQuyroVbO5mGOBtKt1HifNqF9rl80MA5o61MBTYqBbKKHUwTQjzeniCMxIjJVd0j6mgMT9bmmm5tS4wH7wBYVNbVl4fQJLNM9LWqopIgmVvuF1VphY0K1xmnXvyYzv1u/p3voVAB3uAfQP1nEuQQDKFlxA6PTKlIv60neJGac+6Iy1z4ifBh8rYSpB7wn1Ob5HmEfhzt0tIgWZbrTru+87Igu2Bb2awn45yy3sAzwchdho0n9ouzS9aQd/1u9AmCFoYlpDJOxG8NLy7CcNjxlcenOvLZTNiDdvtocMTUlE3CVVDZ6S3MvwTypeV3EhazFRKjIC6liUtSotCsb8Or7Ssw2fJn6c+du17JgOXsY/Va89vKWmtwjiRvwgdqwcX5htWIu6lWLajpvX82bnabMrPIOFZgaWbwHSjVpuuqSwW+qlggV5SiVoEFKBUyIkjtx76jTqDuRslMGYueF8VrukC2BzRcVUo+pY6+PRG7a3yHWwL4ZddM+VzM/PaOJMD0qs6cTZuPHapEAQ4feFS2uwIpBDr5jI+2F+kdVCkVLVe7Wl/ClvCpJ7CTItl1K6XmEqyqJfJJ8dBTTukm4FTSQoxrjMXJZZi4AhP4yNXRzG6p+9kvsK3N5EGbuXrxgwuEw1PXz4L51tf5xOzkucl+QW+jkOHosE/mK8TkCTVZyzPl2FCLWG/SE4if7OHG2kOVE46Ia2UK1NCrpnADuCBv4AHVgHJHUpaNsE1wGA1ehu7tQe0Ea1eeJofkpPlyfL9jYx+Cndw5l9WH283oUjtczzN8vPA4uwiUtBnGbT5hEV4ay5imG+O/4/6qAYYg5d3AwvDhT9AHO6tfXcYZhELy4P6xE8s1tD1wivMvxoJxQ2m3XQnM6NwXve+HEf058pAsRrsFFuNJh5yD/PF8ZsYYo9GDX0gVaSTR5x1W4sPO78UvJ/bWgtXjpEkMCfmY4EFFMzn0aoJX2QUsOf/bAjUNtCOjPU502yDxMFlSIVWZH9sr6Tty/rpW7pau7tZ+sgsVilWfaEQnWXV9qBDds+0xCE3lqYTXr2As6eKNLsLg7TP8AceXW9uTINAWD8z4H1OrmVBlPPjrYBTmu4Eq+EZQiWmBpaSVRvH+dLBhTuhy7mp4F72atnw2wkX6au9vPjmjdZ+lFVPAG9uL4nH3B0zvZbRHO+9+fHj+KBqxBNVAR6vwhlyvJGGpNog2yVWaXzdrB7Z4meF1/l53dOJXOYM1Xz+p8+OGpAvY94/1xhCmmijlrEdJzHQAa8G8uHShj6g2IyjMUvRrVqjWOqu/Z5vnSPopqNsRZYHsb+lSECl+QTT+zP2KCbPR+2LEN+TB4JytyBCHvdEfIp5SxGNu2jCSoXLNDWx/zLVAHCt6kcal0FZkF/hdXhvg5biPrdo5OJdbtxZ6iJvjogL4AD6CrwVn5ohjCGIOEH2GRddJANTpRqUNjs5r1AZEqag/lsm2K1Kk9lhfg0UzOdOfzPqcsabcgTbJ2dGcPPBtD/NU4cYDtxXUUKvkBX/264r+bfci/ic0Gv8bMw7VSTxJqFLA+R5GJEQELepfC4WbQq8vau2LUTNWMV3J8Kq/tRF/xLz8lyhsHjT5czRAgZxOuWqGXCse3zTNYqfRAU1rN9yP8p8pEePPrgY1UvJr8qpUCL6iT6LIeVMLYxIk4+AoywW+maTwIFIueIsLsP6KCBgjMq4ri5PMScvNk6T+eRyVEHiU6ot1IpWN7YOnONPcz7PDhjlj1CAK/nS837Jo9+HusutJ0AcOtL0W6iTBB+zawCgOLrwfCV8OAQ5Kz0rgEFant7Bxr4RhdybSSvnS0At7HxvQiMtcFqLS9qORBgg91gz3DtzR4W5/rR5QF/vxNecwDtmxPnD4RaXZqEdx/0XjGOk08pxM+spATGg2uR4KKnzwmc1LnUfTu9AYAUXWeXAgaX8JYxMY8RY82NdbJ8hu/jossA1Q92w8cNtIxw6LBWB/jBFD5Q4AUWVUr+GGZR3qKtgrD6m8CgBofSEpYflg44CNk4O7ePVyusBe3CXgwH4OGfj52pHBT/Ih4z1Pqv0HE8X2yLoOPMX8lmD/mXo2shGmfoKRBW7HiuUdzYND9ze7KzRjSBJ3ifgdMg6fbFka+rAtzWsXqUOnA8RO5q0F3DGFVJ+gClspkoQGqps0twQ0L790hF5tisYNhkuSIuPxTUnfEyGNGqGqgSBcKiDxCWDTAJ0GniOUaLeMs75hPqIN8gws9GazTLd84v0fHc3qSySahrK8zKTxMIVzYC2RgYVSV2U607YB8EhlLNUlAeIIBPM5pxlyo+x5X3Ki5OEh4YUXdJ5OVmFPp0qVGR1nXjwWvdrGIVmEzNH0UKZx9Sj0un/1MTcpWdnFcsCN7l6ioIQdUNLev9wvUzqG/WGzToSpe3TGLS389hXuMxFsCUzHWDe682jjnqtclQX6aitD6YDbi3WZORMc8umbM7VmKeqaXtDqQY9Xi34qQoWsGT0InUZ6Ai0YFDnj3mOwZUYOLn4Vz7KiLAHE2VUp7xw3F49BSkNWW2Mw0xK+UbQ8SODzkpI01w7OAtzbVLw5Osfd22UtFN3q3Cm6D5zvZnq/AzYYvi/T7x+MR7Yoto97ynrMxqT1H1buvlM8Bcfo+xHTjiFziZFWZmZrqypJfxcVbw38tirtAvOWeoamiERjlBjaaWw1WvDQgm3fLYlvHJIvNzyzxSEAa9mxqJhZZsBT39Q1jjvvbrpv5+2Q9VMw88Fvwm8xSd/t3EfVig9o8bNW0nY4v7Gy+2Vza/D8E9Dl0roXZr+ZVeAJa7q16uIiTsVVqSF/bHwb86ZK2pngBoSP2wErvdqIr0QcM5agRbiTIEEbcmqKGwVb9LzuGceB4Brbu+PWCAGYWTrmpTygSwAfuSipLaXz/SXVRPT4vjaDfIOIsKIKDwMHSq/EMY1CZRmwBnkx0DQ6b7x3zy6M1jiYDJ+cu4mBYjbuP0HZr2FBlDK5x5OL2M5K8dhcDx4aSt/lQvX6gqvUVxuhuGaznfvLMYkopQ3i7Z1a372Y0AMY4w3dJMo9USLYpf5MCid4y2yLhf3rg9l6tujBdCrDxneK5HNG4IKnhLSBTvK4YyWGkgicwHiJGDuoe5+Il9yAYlZyptj43OTSSc6HqRN1oOnQ9Kw/FYmVHOYGUh5CukKNb8YMc+0LaZY2cpxmfcmWRfeAZJIcKiqJgvfB1H42J0ODiIUwiH44MuXAVZwZWu06JfSuieOhBXdjrYX+ek1OVrV94SpWpSQkp/sSs5cB66LF8hvi7PvElldIxVJkbWdMhgCCu8EI4BW/cn8V9qlhAOhy8eRB4VM8PSLGQxtFpbNeY7PJDZdKI2Zn6DjhvJmBvyg6ZYe3bWYuZRSgzgIpLNENNHD3TkXnZ5HFLWPEWHEEX0jKIttJXB2rqxXlfzA3qgsCjQ6erAcqNrs5ah2carRNHq98sp6kPN92zy4mMNp8FrvJXtvs1FklN04TSEoxuVzhEl5otjKcJmdREmiAlS2uHc62glLLIWf5gxWe1RmpVXOe1kYjXq74PXeok6IcCXbVam0sGcaGzTAKIc6WHAptAYr+wbPgWyi+LwOZXa4wbREkLI8HEBUPXKlRtQqtP6OGI7Ege63/0Yz6ayHPmVANWVQtbRJf9oPva2XCBlcGzeN81zDHeUNsTLSl/4r36whRqMm3EValgg7WTIR/7vjeY878GCcEB3aubO26MNeIM8otDqCFhKEw7S3xbKzQJU2dUBHPOQkuhZSdGBjaHAYoaCFbltLHaJiyiIK/k6z3EYmH7zXWKiiHs7mC4sHCJeRZGW0ltvfxLzDLv8ie77NnaizB2x1RqNU8e0paHXjC6HgAYXlvo3aIFgW11olipJV1TjTavOD4hw8Lf9IOfO6GzIblH29OTfFj+8/O/NuxC9RTayHdpwijqQixVYxFm6wRn6WtojBlS1wcwjODSlLky8IpMFSxzOtsr/UVB06VbtQo1BXqR0SucxzavpijA/Slk8QNlTnQ8v2lt8QCg0RC0/VyUUVLZS6Rfyl7gFH7jQwtBbRuQ/ElMUFCy2dU/c5EAQcLZx0CqtWLMfIpmQaaRpIOJO2upcqEyg42SQAzxagI6R4yOqXkNPahjPOHH+SEUxx7Tc9NkItTwDf2PZUZUBynwAEt0bmqpxNfy0Z8lzK/gUkNdtwxQ/bz7Q+bo3PZ8GWVCv8IvcLYSp43z5CwgWUL/JZqTJsZLDLGLXlysPV/C40rUpEE0pJJN3NUY09vERh9fTN0lDayhurV4/om/yZOh0WQCyN82TJNU0J+nEBrWNGQO3rm/CIx5Pf6xc/8c4pQXo5wv4rtH9wCYi6dXwFlzoylZE5ZxDkQWDx7zW6ojmbSlZOVisMFH5iTObqq3ZwI4viaU5UYt+W/KIxLm8rXC0bq0Z5tKfD6Q4Bs6OjR1Heyf1gi7BLnBP7gwkfPEceuerL0QhIZNb7RMCGLk1/vscLLDszNWPRkAEaBMfz2K7wdMn/viYt8WcDT45XplHaVo+GqDpZMIjiE+myWvYJ+Dl+VcMYI0P2fT17Vk7LF7n/Aju5FbQcb7lEPvlJyavqRv25eCdp7Jy/E1I9pjKdbVyOtgOpSGAkDiI2F5Fon61HO1GYv31WBI2/MOyPxR/FwDRtr69PXzq/j8AY6ii0tug8W7oJt1oh4JPBTHLABBYA63yoVUTfYN1XWPI378hsd6g/jzvxQAr9/mg/ZeBBCS3f/vpUhNXsflefjE6l1PTcKFaqQMUuk0JPXAPMz4Sbwi4jXyGsgx97U4A32Y2Q+ekZVjoPyKEvNSIchzncWyTpoSBnJtu6S0oOCs8IfV5V9G6x4pk3bhou/vLMqnkk1fZO0S8SGvonLnqkEaEcHtpKfLig9CBCIANTlC+sbhhtqS0+yMiFr1Ms7UY5NXMduklZYFfOSkBxOixTn9Vqo7uf8I2m3RRuLxvvKBXdcqkxW4gZgYM1j+4sG1QahVh5wCiyLhF7Ra/punesnZhYudVUe08LaJwVE/NxElEBYn2+giRXOpYmWAQEkTvtUcLdLz7h4QGEAa4AEPO0ljxeTojP0/s9Z8W+r+9xwEll8kpT0P+yACHfL09/8PjcaG+d9/rLgq0dyNsgX8pxlsh+kP0Sgn1Z/JNWGXVbFjVgNX/ooM6WmdB+Ax9DoHWwVGbyhknQ0xRbHhVQwJq0yun4G1sMWgox1YGe4cHURReZ13rLiGtewCDYDOkMDlbGpKINn+wyk/qLmsb2pmKIsyh76GW2a0WUOkKHG9I1KUSPYnCGMuEHuh6EOm1VQjkOxKXw+d3BONA6wMTSKNQxPsCEYSSYbMRTcSiQoBZOstPvNOTIm/lD0WDLqqEGudMq0OMzTCiWaTlYDnDwCygIoPPZTY8dfGjwolxxIZClxpSSV+9PS9l2Tj0ivGrrIo/BnurY/8YJlEvlAfNd+TOpd3Y9kMzVWLqssg6OHV25vY4BAHKohE1gIdDv54P6f8ecaK8HVpBMKZgFthO93B86JleWJuURnTbEEP4YuD3pQDhMMhlDpq6jZlcC3AdhjKnB3+S1+q6qjXLSfqCHn0kYobZGqZgnac7eQZpHy/9jEkQch4Z1RCx+0wPtb+FO4FRMvjP/rPSDVQbcScHqGipt15ydx1rdyG09A5bQnDvX5iguYhQvwMVIK6VjzskMhEBuHlfKlvQRd8msjPTpweqkJZIwPw1X6ZVRv7oTyM22obzD3jZfPWROFrd8Vjkq1EkrWCxFfdDtXK7X3CiYAXrbUd5184aqizroBQVWGT01/zVyAZI4+pzOdwSDhf4gN1LEcoA3pspmpXrclZ5xQ1OBB9qdiyIixjA/b8i2WqpoHbMx+ct6c03J5nn4s3fooVUx+nJIYAa3RRAhIido4sXrFBA91PXJ0Ht4qIWYWB5e4261zgEMPIOHtezzfEYOESY0erL31Xf0OA8gbdgT7cxwVGh1Unum8z1EL/xexMn0D1kV6/n+7FdHZJXXoPt5yLZmD/sflqsxSs6QAMuDerdodF+ebOg9ZTcw8vEeNpOzlfnAguW711lN2iGYA1E/rTZKoj4GWfU3gTEj1TvUUvWIY72aRHYTv4RFkOnEf2q+tKjIuft+JI/nUspFMFg3PCG0gejuE12kbPip6xb6ML74xn5d3s8N6mzRiYOLeqZuapAkiJGHKEA0sffETx8aLOSMBkfEZm8Xq+/xRlnL/P02AelBmwhe504I0itnVo7WIQuHFYohVlN0Wn2QWF7B6+XQlVeqJbXAJ4RbTJy2x/BnQ6lXiLXaWzVyaeEccOwEqSvS/jGy5ulkSbsPNif0i0LY9AXbLQuuQHlh7azbRDwLtpdLvPlQcOET1gG2Pke3+dyHSmh1I7rqDBJqgWGDH9NZmPvKTAgFT+NSCfZh/jhK0h5tyhhTGr03TrBIP4BCiAM/XLQg7h8HcdD7CvWl061EN0HB0hEFt4B0wBVRp7of4JA9k71G7AtBESqHyUD66TyBtGjHQzucGALIWx+I6irMh68taZwVhz9YnX2vJjU/nojCeR0DLKhEgmacxsMwnShsS9+xxze+zMHl+tTuphqW5/Qcg9sEqfuAI3s/USUF9iEd86pvNq3J1Do8cSu2FG5bO6PMQwMdn2C8NztVhmzu3Sq8QtEOTcXkkfbYmkd9nL3wzBkqL7z2rn4o1v6GcSPO0IrHEaKUTJe3vteppIzlr0EQf5o91KTLRpOPK3IcI1nbU9oRsxv7jexeM3ZPnqIO2NHYnxAY96iIRabRZzNqcnhE885kU0soU02KHHM8VZssBvQsB8nJBiqcYtE3HLnz2Wdeb04Noo6h2GhlMwrQy3L87aQjwndwaxMVqcRDW6fisLHsjU7reIxPfCXIUOSy/pwFxQ/wesKP1XGlLZQqtBDgV7HJusn8EluhgSz3UUJiaM9qeZwZSF24qy6zseM0IOio9mpneQKvjVDcWhmHH9vugxguSIhGTNMcH2aWzYiyG6Ams/nq+hp1A0YK3QFxPOqMaMmTjixFdFNUp8rADWp02Afxr8HrJCKdxHr7xxZ/zcABZMmiVrsQm22Y6is57Su3hkyK3aLqQlwBl/bhruHrYYYwNkv6664/JO/ixOMk/z6+PutRQBoU45MCtj1AcWrHRcPAyl42/V36AzYSKIKh9dka8YWT1PXZt9PevwzXHZqo5aIb2pv7RDVMWPD7wTALs9qmCkTwjMxsYsVbcty9HDpYvZO/g2ID7lqc9V1XHNGnL0vnX2Pz5aUEtPYz/P3Ga+TqLVSDNlkLxnt6rrrg42VkIVMolrmd3cDOdYoh7x5X1NZ7eUGDJKk3KUQ2xh7/1PaO3QX/UyUX2nNE9BrPjZYmKKfNLgqZCzJ7/nqdx4byO/Tp+IyFQLDsM0ZPxx/ZodyYiTE+nBIoyIegH8Jyabqsplz8uTCYXB7RbR7hOu3/aWOGnZ9KOdNCraG"/>
  <p:tag name="MEKKOXMLTAGS" val="1"/>
</p:tagLst>
</file>

<file path=ppt/theme/theme1.xml><?xml version="1.0" encoding="utf-8"?>
<a:theme xmlns:a="http://schemas.openxmlformats.org/drawingml/2006/main" name="130320-VIB Template">
  <a:themeElements>
    <a:clrScheme name="VIB">
      <a:dk1>
        <a:srgbClr val="003366"/>
      </a:dk1>
      <a:lt1>
        <a:srgbClr val="FFFFFF"/>
      </a:lt1>
      <a:dk2>
        <a:srgbClr val="003366"/>
      </a:dk2>
      <a:lt2>
        <a:srgbClr val="808080"/>
      </a:lt2>
      <a:accent1>
        <a:srgbClr val="3399FF"/>
      </a:accent1>
      <a:accent2>
        <a:srgbClr val="009900"/>
      </a:accent2>
      <a:accent3>
        <a:srgbClr val="FFFFFF"/>
      </a:accent3>
      <a:accent4>
        <a:srgbClr val="002A56"/>
      </a:accent4>
      <a:accent5>
        <a:srgbClr val="ADCAFF"/>
      </a:accent5>
      <a:accent6>
        <a:srgbClr val="008A00"/>
      </a:accent6>
      <a:hlink>
        <a:srgbClr val="003366"/>
      </a:hlink>
      <a:folHlink>
        <a:srgbClr val="00336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0F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400" dirty="0" smtClean="0">
            <a:latin typeface="+mj-lt"/>
          </a:defRPr>
        </a:defPPr>
      </a:lstStyle>
    </a:txDef>
  </a:objectDefaults>
  <a:extraClrSchemeLst>
    <a:extraClrScheme>
      <a:clrScheme name="VIB template E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B template E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B template E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B template E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B template E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B template E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 template E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 template E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 template E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 template E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 template E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 template E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 template ENG 13">
        <a:dk1>
          <a:srgbClr val="0033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A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B template ENG 14">
        <a:dk1>
          <a:srgbClr val="003366"/>
        </a:dk1>
        <a:lt1>
          <a:srgbClr val="FFFFFF"/>
        </a:lt1>
        <a:dk2>
          <a:srgbClr val="003366"/>
        </a:dk2>
        <a:lt2>
          <a:srgbClr val="808080"/>
        </a:lt2>
        <a:accent1>
          <a:srgbClr val="3399FF"/>
        </a:accent1>
        <a:accent2>
          <a:srgbClr val="009900"/>
        </a:accent2>
        <a:accent3>
          <a:srgbClr val="FFFFFF"/>
        </a:accent3>
        <a:accent4>
          <a:srgbClr val="002A56"/>
        </a:accent4>
        <a:accent5>
          <a:srgbClr val="ADCAFF"/>
        </a:accent5>
        <a:accent6>
          <a:srgbClr val="008A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B template ENG 15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3399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08A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B template ENG 16">
        <a:dk1>
          <a:srgbClr val="003366"/>
        </a:dk1>
        <a:lt1>
          <a:srgbClr val="FFFFFF"/>
        </a:lt1>
        <a:dk2>
          <a:srgbClr val="003366"/>
        </a:dk2>
        <a:lt2>
          <a:srgbClr val="808080"/>
        </a:lt2>
        <a:accent1>
          <a:srgbClr val="3399FF"/>
        </a:accent1>
        <a:accent2>
          <a:srgbClr val="009900"/>
        </a:accent2>
        <a:accent3>
          <a:srgbClr val="FFFFFF"/>
        </a:accent3>
        <a:accent4>
          <a:srgbClr val="002A56"/>
        </a:accent4>
        <a:accent5>
          <a:srgbClr val="ADCAFF"/>
        </a:accent5>
        <a:accent6>
          <a:srgbClr val="008A00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1.xml" />
</Relationships>
</file>

<file path=customXml/_rels/item2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2.xml" />
</Relationships>
</file>

<file path=customXml/_rels/item3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3.xml" />
</Relationships>
</file>

<file path=customXml/_rels/item4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4.xml" />
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3C73392A9BDD40A4EA47996D7457BA" ma:contentTypeVersion="1" ma:contentTypeDescription="Create a new document." ma:contentTypeScope="" ma:versionID="a4e94f2750dbd5856ed60f43df623aed">
  <xsd:schema xmlns:xsd="http://www.w3.org/2001/XMLSchema" xmlns:xs="http://www.w3.org/2001/XMLSchema" xmlns:p="http://schemas.microsoft.com/office/2006/metadata/properties" xmlns:ns1="http://schemas.microsoft.com/sharepoint/v3" xmlns:ns2="d10c3a85-2cf4-4eb6-a934-e0f840f32058" targetNamespace="http://schemas.microsoft.com/office/2006/metadata/properties" ma:root="true" ma:fieldsID="f3b7a490aca9f3429414520a390f0336" ns1:_="" ns2:_="">
    <xsd:import namespace="http://schemas.microsoft.com/sharepoint/v3"/>
    <xsd:import namespace="d10c3a85-2cf4-4eb6-a934-e0f840f3205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0c3a85-2cf4-4eb6-a934-e0f840f320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137ADB-E1B6-494C-AF6E-E007C265B52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1E0D630-6E2B-413E-ACCE-CD82A12029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8AD4FC-D154-470D-8A11-06B28DF72A65}">
  <ds:schemaRefs>
    <ds:schemaRef ds:uri="http://schemas.microsoft.com/sharepoint/v3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d10c3a85-2cf4-4eb6-a934-e0f840f32058"/>
  </ds:schemaRefs>
</ds:datastoreItem>
</file>

<file path=customXml/itemProps4.xml><?xml version="1.0" encoding="utf-8"?>
<ds:datastoreItem xmlns:ds="http://schemas.openxmlformats.org/officeDocument/2006/customXml" ds:itemID="{16A2B2E6-5497-4C8D-9347-993A01F41F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10c3a85-2cf4-4eb6-a934-e0f840f320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Words>301</Words>
  <Application>Microsoft Office PowerPoint</Application>
  <PresentationFormat>On-screen Show (4:3)</PresentationFormat>
  <Paragraphs>63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130320-VIB Template</vt:lpstr>
      <vt:lpstr>The Biotechnology Ecosystem Innovation &amp; Incentives</vt:lpstr>
      <vt:lpstr> The draft Article 5(1)(b) of the TTBER excludes from automatic exemption any clause containing: “any direct or indirect obligation on a party not to challenge the validity of intellectual property rights which the other party holds in the European Union, including any right for a party to terminate the technology transfer agreement in the event that the other party challenges the validity of any of the intellectual property rights which a party to the agreement holds in the European Union.”  </vt:lpstr>
      <vt:lpstr>VIB is a life science research institute A Howard Hughes Model</vt:lpstr>
      <vt:lpstr>Scientific impact and source of innovation</vt:lpstr>
      <vt:lpstr>The Path towards value creation</vt:lpstr>
      <vt:lpstr>Commercialisation in Biotechnology is a costly affair</vt:lpstr>
      <vt:lpstr>Biotech industry is the creative engine for pharma,...</vt:lpstr>
      <vt:lpstr>Licensing in pharmaceutical or agricultural biotechnology application is exclusive </vt:lpstr>
      <vt:lpstr>Bargaining position of licensor to licensee </vt:lpstr>
      <vt:lpstr>Mechanisms to ensure diligent development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