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commentAuthors.xml" ContentType="application/vnd.openxmlformats-officedocument.presentationml.commentAuthor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customXml/itemProps3.xml" ContentType="application/vnd.openxmlformats-officedocument.customXmlProperti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ppt/presProps.xml" ContentType="application/vnd.openxmlformats-officedocument.presentationml.presProps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docProps/app.xml" ContentType="application/vnd.openxmlformats-officedocument.extended-properties+xml"/>
  <Default Extension="jpeg" ContentType="image/jpeg"/>
  <Default Extension="rels" ContentType="application/vnd.openxmlformats-package.relationships+xml"/>
  <Default Extension="xml" ContentType="application/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84" r:id="rId6"/>
    <p:sldId id="300" r:id="rId7"/>
    <p:sldId id="280" r:id="rId8"/>
    <p:sldId id="282" r:id="rId9"/>
    <p:sldId id="298" r:id="rId10"/>
    <p:sldId id="299" r:id="rId11"/>
    <p:sldId id="288" r:id="rId12"/>
    <p:sldId id="309" r:id="rId13"/>
    <p:sldId id="290" r:id="rId14"/>
    <p:sldId id="306" r:id="rId15"/>
    <p:sldId id="301" r:id="rId16"/>
    <p:sldId id="293" r:id="rId17"/>
    <p:sldId id="294" r:id="rId18"/>
    <p:sldId id="302" r:id="rId19"/>
    <p:sldId id="297" r:id="rId20"/>
  </p:sldIdLst>
  <p:sldSz cx="9144000" cy="6858000" type="screen4x3"/>
  <p:notesSz cx="68834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ENNING LOUKO Magdalena (COMP)" initials="MB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0B6192"/>
    <a:srgbClr val="578683"/>
    <a:srgbClr val="006666"/>
    <a:srgbClr val="6A8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30" y="-54"/>
      </p:cViewPr>
      <p:guideLst>
        <p:guide orient="horz" pos="3119"/>
        <p:guide pos="2169"/>
      </p:guideLst>
    </p:cSldViewPr>
  </p:notes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23" Type="http://schemas.openxmlformats.org/officeDocument/2006/relationships/commentAuthors" Target="commentAuthors.xml" />
  <Relationship Id="rId5" Type="http://schemas.openxmlformats.org/officeDocument/2006/relationships/slide" Target="slides/slide1.xml" />
  <Relationship Id="rId6" Type="http://schemas.openxmlformats.org/officeDocument/2006/relationships/slide" Target="slides/slide2.xml" />
  <Relationship Id="rId7" Type="http://schemas.openxmlformats.org/officeDocument/2006/relationships/slide" Target="slides/slide3.xml" />
  <Relationship Id="rId8" Type="http://schemas.openxmlformats.org/officeDocument/2006/relationships/slide" Target="slides/slide4.xml" />
  <Relationship Id="rId9" Type="http://schemas.openxmlformats.org/officeDocument/2006/relationships/slide" Target="slides/slide5.xml" />
  <Relationship Id="rId10" Type="http://schemas.openxmlformats.org/officeDocument/2006/relationships/slide" Target="slides/slide6.xml" />
  <Relationship Id="rId11" Type="http://schemas.openxmlformats.org/officeDocument/2006/relationships/slide" Target="slides/slide7.xml" />
  <Relationship Id="rId12" Type="http://schemas.openxmlformats.org/officeDocument/2006/relationships/slide" Target="slides/slide8.xml" />
  <Relationship Id="rId13" Type="http://schemas.openxmlformats.org/officeDocument/2006/relationships/slide" Target="slides/slide9.xml" />
  <Relationship Id="rId14" Type="http://schemas.openxmlformats.org/officeDocument/2006/relationships/slide" Target="slides/slide10.xml" />
  <Relationship Id="rId15" Type="http://schemas.openxmlformats.org/officeDocument/2006/relationships/slide" Target="slides/slide11.xml" />
  <Relationship Id="rId16" Type="http://schemas.openxmlformats.org/officeDocument/2006/relationships/slide" Target="slides/slide12.xml" />
  <Relationship Id="rId17" Type="http://schemas.openxmlformats.org/officeDocument/2006/relationships/slide" Target="slides/slide13.xml" />
  <Relationship Id="rId18" Type="http://schemas.openxmlformats.org/officeDocument/2006/relationships/slide" Target="slides/slide14.xml" />
  <Relationship Id="rId19" Type="http://schemas.openxmlformats.org/officeDocument/2006/relationships/slide" Target="slides/slide15.xml" />
  <Relationship Id="rId20" Type="http://schemas.openxmlformats.org/officeDocument/2006/relationships/slide" Target="slides/slide16.xml" />
  <Relationship Id="rId26" Type="http://schemas.openxmlformats.org/officeDocument/2006/relationships/theme" Target="theme/theme1.xml" />
  <Relationship Id="rId3" Type="http://schemas.openxmlformats.org/officeDocument/2006/relationships/customXml" Target="../customXml/item3.xml" />
  <Relationship Id="rId21" Type="http://schemas.openxmlformats.org/officeDocument/2006/relationships/notesMaster" Target="notesMasters/notesMaster1.xml" />
  <Relationship Id="rId25" Type="http://schemas.openxmlformats.org/officeDocument/2006/relationships/viewProps" Target="viewProps.xml" />
  <Relationship Id="rId2" Type="http://schemas.openxmlformats.org/officeDocument/2006/relationships/customXml" Target="../customXml/item2.xml" />
  <Relationship Id="rId1" Type="http://schemas.openxmlformats.org/officeDocument/2006/relationships/customXml" Target="../customXml/item1.xml" />
  <Relationship Id="rId24" Type="http://schemas.openxmlformats.org/officeDocument/2006/relationships/presProps" Target="presProps.xml" />
  <Relationship Id="rId4" Type="http://schemas.openxmlformats.org/officeDocument/2006/relationships/slideMaster" Target="slideMasters/slideMaster1.xml" />
  <Relationship Id="rId22" Type="http://schemas.openxmlformats.org/officeDocument/2006/relationships/handoutMaster" Target="handoutMasters/handoutMaster1.xml" />
  <Relationship Id="rId27" Type="http://schemas.openxmlformats.org/officeDocument/2006/relationships/tableStyles" Target="tableStyles.xml" />
</Relationships>
</file>

<file path=ppt/handoutMasters/_rels/handout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3.xml" />
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3557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t" anchorCtr="0" compatLnSpc="1">
            <a:prstTxWarp prst="textNoShape">
              <a:avLst/>
            </a:prstTxWarp>
          </a:bodyPr>
          <a:lstStyle>
            <a:lvl1pPr defTabSz="91575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236" y="0"/>
            <a:ext cx="2983557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t" anchorCtr="0" compatLnSpc="1">
            <a:prstTxWarp prst="textNoShape">
              <a:avLst/>
            </a:prstTxWarp>
          </a:bodyPr>
          <a:lstStyle>
            <a:lvl1pPr algn="r" defTabSz="91575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08563"/>
            <a:ext cx="2983557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b" anchorCtr="0" compatLnSpc="1">
            <a:prstTxWarp prst="textNoShape">
              <a:avLst/>
            </a:prstTxWarp>
          </a:bodyPr>
          <a:lstStyle>
            <a:lvl1pPr defTabSz="91575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236" y="9408563"/>
            <a:ext cx="2983557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b" anchorCtr="0" compatLnSpc="1">
            <a:prstTxWarp prst="textNoShape">
              <a:avLst/>
            </a:prstTxWarp>
          </a:bodyPr>
          <a:lstStyle>
            <a:lvl1pPr algn="r" defTabSz="915750">
              <a:defRPr sz="1200"/>
            </a:lvl1pPr>
          </a:lstStyle>
          <a:p>
            <a:pPr>
              <a:defRPr/>
            </a:pPr>
            <a:fld id="{8340A76D-4970-4079-B2AA-4F47E263DE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78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3557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t" anchorCtr="0" compatLnSpc="1">
            <a:prstTxWarp prst="textNoShape">
              <a:avLst/>
            </a:prstTxWarp>
          </a:bodyPr>
          <a:lstStyle>
            <a:lvl1pPr defTabSz="91575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236" y="0"/>
            <a:ext cx="2983557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t" anchorCtr="0" compatLnSpc="1">
            <a:prstTxWarp prst="textNoShape">
              <a:avLst/>
            </a:prstTxWarp>
          </a:bodyPr>
          <a:lstStyle>
            <a:lvl1pPr algn="r" defTabSz="91575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42950"/>
            <a:ext cx="4954588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019" y="4705074"/>
            <a:ext cx="5507363" cy="44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08563"/>
            <a:ext cx="2983557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b" anchorCtr="0" compatLnSpc="1">
            <a:prstTxWarp prst="textNoShape">
              <a:avLst/>
            </a:prstTxWarp>
          </a:bodyPr>
          <a:lstStyle>
            <a:lvl1pPr defTabSz="91575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236" y="9408563"/>
            <a:ext cx="2983557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9" tIns="45785" rIns="91569" bIns="45785" numCol="1" anchor="b" anchorCtr="0" compatLnSpc="1">
            <a:prstTxWarp prst="textNoShape">
              <a:avLst/>
            </a:prstTxWarp>
          </a:bodyPr>
          <a:lstStyle>
            <a:lvl1pPr algn="r" defTabSz="915750">
              <a:defRPr sz="1200"/>
            </a:lvl1pPr>
          </a:lstStyle>
          <a:p>
            <a:pPr>
              <a:defRPr/>
            </a:pPr>
            <a:fld id="{9981679F-FA04-4FF6-8387-3297F5B1E9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693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10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0.xml" />
  <Relationship Id="rId1" Type="http://schemas.openxmlformats.org/officeDocument/2006/relationships/notesMaster" Target="../notesMasters/notesMaster1.xml" />
</Relationships>
</file>

<file path=ppt/notesSlides/_rels/notesSlide1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1.xml" />
  <Relationship Id="rId1" Type="http://schemas.openxmlformats.org/officeDocument/2006/relationships/notesMaster" Target="../notesMasters/notesMaster1.xml" />
</Relationships>
</file>

<file path=ppt/notesSlides/_rels/notesSlide1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2.xml" />
  <Relationship Id="rId1" Type="http://schemas.openxmlformats.org/officeDocument/2006/relationships/notesMaster" Target="../notesMasters/notesMaster1.xml" />
</Relationships>
</file>

<file path=ppt/notesSlides/_rels/notesSlide13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3.xml" />
  <Relationship Id="rId1" Type="http://schemas.openxmlformats.org/officeDocument/2006/relationships/notesMaster" Target="../notesMasters/notesMaster1.xml" />
</Relationships>
</file>

<file path=ppt/notesSlides/_rels/notesSlide14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4.xml" />
  <Relationship Id="rId1" Type="http://schemas.openxmlformats.org/officeDocument/2006/relationships/notesMaster" Target="../notesMasters/notesMaster1.xml" />
</Relationships>
</file>

<file path=ppt/notesSlides/_rels/notesSlide15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5.xml" />
  <Relationship Id="rId1" Type="http://schemas.openxmlformats.org/officeDocument/2006/relationships/notesMaster" Target="../notesMasters/notesMaster1.xml" />
</Relationships>
</file>

<file path=ppt/notesSlides/_rels/notesSlide16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6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_rels/notesSlide3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3.xml" />
  <Relationship Id="rId1" Type="http://schemas.openxmlformats.org/officeDocument/2006/relationships/notesMaster" Target="../notesMasters/notesMaster1.xml" />
</Relationships>
</file>

<file path=ppt/notesSlides/_rels/notesSlide4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4.xml" />
  <Relationship Id="rId1" Type="http://schemas.openxmlformats.org/officeDocument/2006/relationships/notesMaster" Target="../notesMasters/notesMaster1.xml" />
</Relationships>
</file>

<file path=ppt/notesSlides/_rels/notesSlide5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5.xml" />
  <Relationship Id="rId1" Type="http://schemas.openxmlformats.org/officeDocument/2006/relationships/notesMaster" Target="../notesMasters/notesMaster1.xml" />
</Relationships>
</file>

<file path=ppt/notesSlides/_rels/notesSlide6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6.xml" />
  <Relationship Id="rId1" Type="http://schemas.openxmlformats.org/officeDocument/2006/relationships/notesMaster" Target="../notesMasters/notesMaster1.xml" />
</Relationships>
</file>

<file path=ppt/notesSlides/_rels/notesSlide7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7.xml" />
  <Relationship Id="rId1" Type="http://schemas.openxmlformats.org/officeDocument/2006/relationships/notesMaster" Target="../notesMasters/notesMaster1.xml" />
</Relationships>
</file>

<file path=ppt/notesSlides/_rels/notesSlide8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8.xml" />
  <Relationship Id="rId1" Type="http://schemas.openxmlformats.org/officeDocument/2006/relationships/notesMaster" Target="../notesMasters/notesMaster1.xml" />
</Relationships>
</file>

<file path=ppt/notesSlides/_rels/notesSlide9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9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8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573055-453D-42E4-A4B7-FA5DD9B12119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8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899EBE-AC2B-40D9-809A-8962A52E49E5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5357" y="4376936"/>
            <a:ext cx="6408712" cy="5256584"/>
          </a:xfrm>
          <a:noFill/>
        </p:spPr>
        <p:txBody>
          <a:bodyPr/>
          <a:lstStyle/>
          <a:p>
            <a:pPr eaLnBrk="1" hangingPunct="1"/>
            <a:endParaRPr lang="fr-BE" dirty="0" smtClean="0"/>
          </a:p>
        </p:txBody>
      </p:sp>
      <p:sp>
        <p:nvSpPr>
          <p:cNvPr id="2" name="Rectangle 1"/>
          <p:cNvSpPr/>
          <p:nvPr/>
        </p:nvSpPr>
        <p:spPr>
          <a:xfrm>
            <a:off x="489372" y="-1402208"/>
            <a:ext cx="5904656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 smtClean="0"/>
          </a:p>
          <a:p>
            <a:pPr marL="171450" indent="-171450" eaLnBrk="1" hangingPunct="1">
              <a:buFont typeface="Arial" pitchFamily="34" charset="0"/>
              <a:buChar char="•"/>
            </a:pPr>
            <a:endParaRPr lang="fr-BE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1679F-FA04-4FF6-8387-3297F5B1E9A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8417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5850" lvl="2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1679F-FA04-4FF6-8387-3297F5B1E9A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396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xfrm>
            <a:off x="201341" y="4592960"/>
            <a:ext cx="6192688" cy="4536504"/>
          </a:xfrm>
          <a:noFill/>
        </p:spPr>
        <p:txBody>
          <a:bodyPr/>
          <a:lstStyle/>
          <a:p>
            <a:pPr marL="0" indent="0">
              <a:buFontTx/>
              <a:buNone/>
            </a:pPr>
            <a:endParaRPr lang="en-GB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B39D8E-ECEE-46C9-BA01-F8D268D36216}" type="slidenum">
              <a:rPr lang="en-GB" smtClean="0"/>
              <a:pPr eaLnBrk="1" hangingPunct="1"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5038" y="742950"/>
            <a:ext cx="4954587" cy="371475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dirty="0" smtClean="0"/>
          </a:p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F1980A-8835-4E05-82AB-CDFDD7613CDF}" type="slidenum">
              <a:rPr lang="en-GB" smtClean="0"/>
              <a:pPr eaLnBrk="1" hangingPunct="1"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1679F-FA04-4FF6-8387-3297F5B1E9A2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189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12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2E7EC9-286D-4124-9132-4A3C8BBA111A}" type="slidenum">
              <a:rPr lang="en-GB" smtClean="0"/>
              <a:pPr eaLnBrk="1" hangingPunct="1"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688019" y="4520953"/>
            <a:ext cx="5850025" cy="4680520"/>
          </a:xfrm>
          <a:noFill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2502BA-8E36-4D5C-A376-B048453258B1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76288"/>
            <a:ext cx="4954588" cy="3714750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fr-BE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75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75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75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75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7F50B7-D0BD-4C32-912C-749C90251964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8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4AF02D-3A38-4185-B8B8-5A28C40357F9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0">
              <a:defRPr/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8019" y="4592960"/>
            <a:ext cx="5507363" cy="4752528"/>
          </a:xfrm>
        </p:spPr>
        <p:txBody>
          <a:bodyPr/>
          <a:lstStyle/>
          <a:p>
            <a:endParaRPr lang="fr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1679F-FA04-4FF6-8387-3297F5B1E9A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562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1679F-FA04-4FF6-8387-3297F5B1E9A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773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8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FAD3AA-0DD4-4631-AF75-DF685E62AC24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BE" dirty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8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1418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141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484F21-D028-4F39-822A-0FB9374DF99B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5357" y="4705074"/>
            <a:ext cx="6336704" cy="4928446"/>
          </a:xfrm>
          <a:noFill/>
        </p:spPr>
        <p:txBody>
          <a:bodyPr/>
          <a:lstStyle/>
          <a:p>
            <a:pPr marL="171450" indent="-171450" eaLnBrk="1" hangingPunct="1">
              <a:buFont typeface="Arial" pitchFamily="34" charset="0"/>
              <a:buChar char="•"/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01340" y="4520952"/>
            <a:ext cx="6264695" cy="5256584"/>
          </a:xfrm>
        </p:spPr>
        <p:txBody>
          <a:bodyPr/>
          <a:lstStyle/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1679F-FA04-4FF6-8387-3297F5B1E9A2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3680582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jpeg" />
  <Relationship Id="rId2" Type="http://schemas.openxmlformats.org/officeDocument/2006/relationships/image" Target="../media/image1.jpeg" />
  <Relationship Id="rId1" Type="http://schemas.openxmlformats.org/officeDocument/2006/relationships/slideMaster" Target="../slideMasters/slideMaster1.xml" />
  <Relationship Id="rId4" Type="http://schemas.openxmlformats.org/officeDocument/2006/relationships/image" Target="../media/image3.jpeg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logo_for_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8" r="11053"/>
          <a:stretch>
            <a:fillRect/>
          </a:stretch>
        </p:blipFill>
        <p:spPr bwMode="auto">
          <a:xfrm>
            <a:off x="0" y="0"/>
            <a:ext cx="91440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4" descr="small box COMPETITION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6446838"/>
            <a:ext cx="85248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 descr="Letterhead_A4_EN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77"/>
          <a:stretch>
            <a:fillRect/>
          </a:stretch>
        </p:blipFill>
        <p:spPr bwMode="auto">
          <a:xfrm>
            <a:off x="0" y="1341438"/>
            <a:ext cx="38512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>
            <a:lvl1pPr marL="3175" algn="ctr">
              <a:defRPr sz="40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>
            <a:lvl1pPr marL="0" indent="0" algn="ctr">
              <a:buFontTx/>
              <a:buNone/>
              <a:defRPr sz="32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61E05B1-0B51-4622-8B71-5F33057BED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F8513-6334-4625-8565-F67AA6BB77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74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96975"/>
            <a:ext cx="2058988" cy="4824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96975"/>
            <a:ext cx="6029325" cy="4824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53476-9B3A-438D-8651-A8519595E6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08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Tx/>
              <a:buSzPct val="100000"/>
              <a:defRPr/>
            </a:lvl1pPr>
            <a:lvl2pPr marL="742950" indent="-285750">
              <a:buFont typeface="Verdana" pitchFamily="34" charset="0"/>
              <a:buChar char="−"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FD5A3-120C-4181-8F61-27FE5EEF2B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66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6E66-5718-4185-92C5-A01CB658A0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44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DE858-6F66-4364-BE94-6D0AF1CBE6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21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D5A10-E76A-48CA-9C65-D745FBF6CB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14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522F7-30CD-44CF-9834-4494929AC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83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CCEFF-2DBF-43E7-9BE6-08B3A0AFF9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042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A17B0-C8DD-4EFD-90D5-96D8A1435E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60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7199E-16C5-4359-BA9C-26C48171A3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4172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13" Type="http://schemas.openxmlformats.org/officeDocument/2006/relationships/image" Target="../media/image1.jpeg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  <Relationship Id="rId14" Type="http://schemas.openxmlformats.org/officeDocument/2006/relationships/image" Target="../media/image2.jpeg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96975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9C08A71-E2DE-45B9-8CD1-CDE0C46603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" name="Picture 17" descr="logo_for_pp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0" descr="small box COMPETITION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6524625"/>
            <a:ext cx="62547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</Relationships>
</file>

<file path=ppt/slides/_rels/slide10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0.xml" />
  <Relationship Id="rId1" Type="http://schemas.openxmlformats.org/officeDocument/2006/relationships/slideLayout" Target="../slideLayouts/slideLayout2.xml" />
</Relationships>
</file>

<file path=ppt/slides/_rels/slide1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1.xml" />
  <Relationship Id="rId1" Type="http://schemas.openxmlformats.org/officeDocument/2006/relationships/slideLayout" Target="../slideLayouts/slideLayout2.xml" />
</Relationships>
</file>

<file path=ppt/slides/_rels/slide12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2.xml" />
  <Relationship Id="rId1" Type="http://schemas.openxmlformats.org/officeDocument/2006/relationships/slideLayout" Target="../slideLayouts/slideLayout2.xml" />
</Relationships>
</file>

<file path=ppt/slides/_rels/slide13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3.xml" />
  <Relationship Id="rId1" Type="http://schemas.openxmlformats.org/officeDocument/2006/relationships/slideLayout" Target="../slideLayouts/slideLayout2.xml" />
</Relationships>
</file>

<file path=ppt/slides/_rels/slide14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4.xml" />
  <Relationship Id="rId1" Type="http://schemas.openxmlformats.org/officeDocument/2006/relationships/slideLayout" Target="../slideLayouts/slideLayout2.xml" />
</Relationships>
</file>

<file path=ppt/slides/_rels/slide15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5.xml" />
  <Relationship Id="rId1" Type="http://schemas.openxmlformats.org/officeDocument/2006/relationships/slideLayout" Target="../slideLayouts/slideLayout2.xml" />
</Relationships>
</file>

<file path=ppt/slides/_rels/slide16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6.xml" />
  <Relationship Id="rId1" Type="http://schemas.openxmlformats.org/officeDocument/2006/relationships/slideLayout" Target="../slideLayouts/slideLayout2.xml" />
</Relationships>
</file>

<file path=ppt/slides/_rels/slide2.xml.rels>&#65279;<?xml version="1.0" encoding="UTF-8" standalone="yes"?>
<Relationships xmlns="http://schemas.openxmlformats.org/package/2006/relationships">
  <Relationship Id="rId3" Type="http://schemas.openxmlformats.org/officeDocument/2006/relationships/notesSlide" Target="../notesSlides/notesSlide2.xml" />
  <Relationship Id="rId2" Type="http://schemas.openxmlformats.org/officeDocument/2006/relationships/slideLayout" Target="../slideLayouts/slideLayout2.xml" />
  <Relationship Id="rId1" Type="http://schemas.openxmlformats.org/officeDocument/2006/relationships/themeOverride" Target="../theme/themeOverride1.xml" />
</Relationships>
</file>

<file path=ppt/slides/_rels/slide3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3.xml" /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4.xml" /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5.xml" />
  <Relationship Id="rId1" Type="http://schemas.openxmlformats.org/officeDocument/2006/relationships/slideLayout" Target="../slideLayouts/slideLayout2.xml" />
</Relationships>
</file>

<file path=ppt/slides/_rels/slide6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6.xml" />
  <Relationship Id="rId1" Type="http://schemas.openxmlformats.org/officeDocument/2006/relationships/slideLayout" Target="../slideLayouts/slideLayout1.xml" />
</Relationships>
</file>

<file path=ppt/slides/_rels/slide7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7.xml" />
  <Relationship Id="rId1" Type="http://schemas.openxmlformats.org/officeDocument/2006/relationships/slideLayout" Target="../slideLayouts/slideLayout2.xml" />
</Relationships>
</file>

<file path=ppt/slides/_rels/slide8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8.xml" />
  <Relationship Id="rId1" Type="http://schemas.openxmlformats.org/officeDocument/2006/relationships/slideLayout" Target="../slideLayouts/slideLayout2.xml" />
</Relationships>
</file>

<file path=ppt/slides/_rels/slide9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9.xml" /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771800" y="4005064"/>
            <a:ext cx="5580038" cy="230425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endParaRPr lang="en-IE" sz="1600" dirty="0"/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endParaRPr lang="en-IE" sz="1800" b="1" dirty="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endParaRPr lang="en-IE" sz="1800" b="1" dirty="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r>
              <a:rPr lang="en-IE" sz="1800" b="1" dirty="0" smtClean="0">
                <a:solidFill>
                  <a:srgbClr val="000000"/>
                </a:solidFill>
                <a:ea typeface="ＭＳ Ｐゴシック" pitchFamily="34" charset="-128"/>
              </a:rPr>
              <a:t>Anna Vernet and Luc </a:t>
            </a:r>
            <a:r>
              <a:rPr lang="en-IE" sz="1800" b="1" dirty="0" err="1" smtClean="0">
                <a:solidFill>
                  <a:srgbClr val="000000"/>
                </a:solidFill>
                <a:ea typeface="ＭＳ Ｐゴシック" pitchFamily="34" charset="-128"/>
              </a:rPr>
              <a:t>Peeperkorn</a:t>
            </a:r>
            <a:endParaRPr lang="en-IE" sz="1800" b="1" dirty="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endParaRPr lang="en-IE" sz="1800" dirty="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r>
              <a:rPr lang="en-IE" sz="1800" dirty="0" smtClean="0">
                <a:solidFill>
                  <a:srgbClr val="000000"/>
                </a:solidFill>
                <a:ea typeface="ＭＳ Ｐゴシック" pitchFamily="34" charset="-128"/>
              </a:rPr>
              <a:t>DG Competition, </a:t>
            </a:r>
            <a:r>
              <a:rPr lang="en-IE" sz="1800" dirty="0">
                <a:solidFill>
                  <a:srgbClr val="000000"/>
                </a:solidFill>
                <a:ea typeface="ＭＳ Ｐゴシック" pitchFamily="34" charset="-128"/>
              </a:rPr>
              <a:t>Unit A 1</a:t>
            </a:r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r>
              <a:rPr lang="en-GB" sz="1600" dirty="0" smtClean="0"/>
              <a:t>69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Lunch Talk of the GCLC</a:t>
            </a:r>
            <a:endParaRPr lang="en-GB" sz="1600" dirty="0"/>
          </a:p>
          <a:p>
            <a:pPr lvl="0" algn="l" eaLnBrk="1" hangingPunct="1">
              <a:lnSpc>
                <a:spcPct val="80000"/>
              </a:lnSpc>
              <a:buClr>
                <a:srgbClr val="FFFFFF"/>
              </a:buClr>
              <a:defRPr/>
            </a:pPr>
            <a:endParaRPr lang="en-GB" sz="1600" dirty="0"/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ctrTitle"/>
          </p:nvPr>
        </p:nvSpPr>
        <p:spPr>
          <a:xfrm>
            <a:off x="0" y="2141538"/>
            <a:ext cx="9144000" cy="1863725"/>
          </a:xfrm>
        </p:spPr>
        <p:txBody>
          <a:bodyPr/>
          <a:lstStyle/>
          <a:p>
            <a:pPr indent="0" eaLnBrk="1" hangingPunct="1"/>
            <a:r>
              <a:rPr lang="en-GB" sz="3200" b="1" dirty="0"/>
              <a:t>The new </a:t>
            </a:r>
            <a:r>
              <a:rPr lang="en-GB" sz="3200" b="1" dirty="0" smtClean="0"/>
              <a:t>technology transfer regime</a:t>
            </a:r>
            <a:endParaRPr lang="en-GB" sz="3200" dirty="0" smtClean="0"/>
          </a:p>
        </p:txBody>
      </p:sp>
      <p:sp>
        <p:nvSpPr>
          <p:cNvPr id="3077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A8D308-0BF0-4975-9EB0-F4F491164326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algn="ctr" eaLnBrk="1" hangingPunct="1"/>
            <a:r>
              <a:rPr lang="fr-BE" dirty="0" err="1" smtClean="0"/>
              <a:t>Termination</a:t>
            </a:r>
            <a:r>
              <a:rPr lang="fr-BE" dirty="0" smtClean="0"/>
              <a:t> clauses</a:t>
            </a:r>
            <a:endParaRPr lang="en-GB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 smtClean="0"/>
              <a:t>Non-challenge clauses remain excluded restrictions: generally good to remove invalid IPR from the market</a:t>
            </a:r>
          </a:p>
          <a:p>
            <a:pPr>
              <a:defRPr/>
            </a:pPr>
            <a:r>
              <a:rPr lang="en-GB" sz="2800" dirty="0" smtClean="0"/>
              <a:t>Experience: termination clauses may have same effect, in particular if switching difficult due to sunk costs or necessary input</a:t>
            </a:r>
          </a:p>
          <a:p>
            <a:pPr>
              <a:defRPr/>
            </a:pPr>
            <a:r>
              <a:rPr lang="en-GB" sz="2800" dirty="0" smtClean="0"/>
              <a:t>Change: termination clauses also treated as excluded restriction if part of a non-exclusive licence</a:t>
            </a:r>
            <a:endParaRPr lang="en-GB" dirty="0" smtClean="0"/>
          </a:p>
          <a:p>
            <a:pPr lvl="1">
              <a:defRPr/>
            </a:pPr>
            <a:endParaRPr lang="en-GB" dirty="0" smtClean="0"/>
          </a:p>
          <a:p>
            <a:pPr marL="0" indent="0">
              <a:buNone/>
              <a:defRPr/>
            </a:pPr>
            <a:endParaRPr lang="en-GB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8C8081-AF10-414B-BD9A-2093E8D53FEE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0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 smtClean="0"/>
              <a:t>The Guidelines</a:t>
            </a:r>
            <a:endParaRPr lang="en-GB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57FD5A3-120C-4181-8F61-27FE5EEF2BB7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82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General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Reflects the changes in the regulation</a:t>
            </a:r>
          </a:p>
          <a:p>
            <a:r>
              <a:rPr lang="en-GB" dirty="0"/>
              <a:t>Clarifies specific minor issues raised by individual stakeholders</a:t>
            </a:r>
          </a:p>
          <a:p>
            <a:r>
              <a:rPr lang="en-GB" dirty="0" smtClean="0"/>
              <a:t>Improves </a:t>
            </a:r>
            <a:r>
              <a:rPr lang="en-GB" dirty="0"/>
              <a:t>readability of the </a:t>
            </a:r>
            <a:r>
              <a:rPr lang="en-GB" dirty="0" smtClean="0"/>
              <a:t>Guidelines</a:t>
            </a:r>
          </a:p>
          <a:p>
            <a:r>
              <a:rPr lang="en-GB" dirty="0" smtClean="0"/>
              <a:t>Clarifies the distinction between competitors and non-competitors</a:t>
            </a:r>
            <a:endParaRPr lang="en-GB" dirty="0"/>
          </a:p>
          <a:p>
            <a:r>
              <a:rPr lang="en-GB" dirty="0"/>
              <a:t>More substantive changes in the area of settlements and patent pools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57FD5A3-120C-4181-8F61-27FE5EEF2BB7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dirty="0" smtClean="0"/>
              <a:t>Settlements</a:t>
            </a:r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  <a:defRPr/>
            </a:pPr>
            <a:r>
              <a:rPr lang="en-GB" sz="2400" dirty="0" smtClean="0">
                <a:ea typeface="+mn-ea"/>
                <a:cs typeface="+mn-cs"/>
              </a:rPr>
              <a:t>Short new section on reverse payment settlements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GB" dirty="0" smtClean="0">
                <a:ea typeface="+mn-ea"/>
                <a:cs typeface="+mn-cs"/>
              </a:rPr>
              <a:t>Delay or otherwise limited entry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GB" dirty="0" smtClean="0">
                <a:ea typeface="+mn-ea"/>
                <a:cs typeface="+mn-cs"/>
              </a:rPr>
              <a:t>Actual or potential competitors and a significant value transfer</a:t>
            </a:r>
          </a:p>
          <a:p>
            <a:pPr marL="914400" lvl="2" indent="0">
              <a:buNone/>
              <a:defRPr/>
            </a:pPr>
            <a:r>
              <a:rPr lang="en-GB" dirty="0" smtClean="0">
                <a:ea typeface="+mn-ea"/>
                <a:cs typeface="+mn-cs"/>
                <a:sym typeface="Wingdings 3"/>
              </a:rPr>
              <a:t> </a:t>
            </a:r>
            <a:r>
              <a:rPr lang="en-GB" dirty="0" smtClean="0">
                <a:ea typeface="+mn-ea"/>
                <a:cs typeface="+mn-cs"/>
                <a:sym typeface="Wingdings"/>
              </a:rPr>
              <a:t>Risk of </a:t>
            </a:r>
            <a:r>
              <a:rPr lang="en-GB" dirty="0">
                <a:ea typeface="+mn-ea"/>
                <a:cs typeface="+mn-cs"/>
                <a:sym typeface="Wingdings"/>
              </a:rPr>
              <a:t>m</a:t>
            </a:r>
            <a:r>
              <a:rPr lang="en-GB" dirty="0" smtClean="0">
                <a:ea typeface="+mn-ea"/>
                <a:cs typeface="+mn-cs"/>
              </a:rPr>
              <a:t>arket allocation/market sharing (</a:t>
            </a:r>
            <a:r>
              <a:rPr lang="en-GB" dirty="0" err="1" smtClean="0">
                <a:ea typeface="+mn-ea"/>
                <a:cs typeface="+mn-cs"/>
              </a:rPr>
              <a:t>hardcore</a:t>
            </a:r>
            <a:r>
              <a:rPr lang="en-GB" dirty="0" smtClean="0">
                <a:ea typeface="+mn-ea"/>
                <a:cs typeface="+mn-cs"/>
              </a:rPr>
              <a:t> Article 4(1)(c) and 4(1)(d)).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dirty="0" smtClean="0">
                <a:ea typeface="+mn-ea"/>
                <a:cs typeface="+mn-cs"/>
              </a:rPr>
              <a:t>Non-challenge clauses in settlement agreements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EE4BE9-4202-4AD5-B20F-B91CCE41DD47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7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dirty="0" smtClean="0"/>
              <a:t>Technology Pools (</a:t>
            </a:r>
            <a:r>
              <a:rPr lang="en-GB" sz="3200" dirty="0"/>
              <a:t>I</a:t>
            </a:r>
            <a:r>
              <a:rPr lang="en-GB" sz="3200" dirty="0" smtClean="0"/>
              <a:t>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392488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GB" sz="2600" dirty="0" smtClean="0"/>
              <a:t>Technology Pools and Standards</a:t>
            </a:r>
            <a:endParaRPr lang="en-GB" sz="2600" dirty="0"/>
          </a:p>
          <a:p>
            <a:pPr lvl="1">
              <a:buFont typeface="Arial" pitchFamily="34" charset="0"/>
              <a:buChar char="•"/>
            </a:pPr>
            <a:r>
              <a:rPr lang="en-GB" sz="2600" dirty="0" smtClean="0"/>
              <a:t>Guidelines clarify that licensing agreements between the pool and third parties, generally being multi-party agreements, fall outside the TTBER</a:t>
            </a:r>
          </a:p>
          <a:p>
            <a:pPr lvl="1">
              <a:buFont typeface="Arial" pitchFamily="34" charset="0"/>
              <a:buChar char="•"/>
            </a:pPr>
            <a:r>
              <a:rPr lang="en-GB" sz="2600" dirty="0" smtClean="0"/>
              <a:t>Licensing out from the pool covered by the chapter on patent pools in the Guidelines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D15CAE4-6AAE-49FD-8A7D-58C62923A1C7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76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Technology Pools (II)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en-GB" sz="2600" dirty="0"/>
              <a:t>Guidelines provide a comprehensive soft safe harbour for the creation and licensing of the pool if certain conditions are fulfilled: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Open to all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Only essential technologies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Only info exchange necessary for the pool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IPR holder can still license out outside pool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Licensing out on FRAND terms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No restriction on challenging validity/essentiality</a:t>
            </a:r>
          </a:p>
          <a:p>
            <a:pPr marL="1314450" lvl="2" indent="-457200">
              <a:buFont typeface="Verdana" pitchFamily="34" charset="0"/>
              <a:buAutoNum type="alphaLcParenR"/>
            </a:pPr>
            <a:r>
              <a:rPr lang="en-GB" sz="2600" dirty="0"/>
              <a:t>No restriction on developing competing products/technology </a:t>
            </a:r>
            <a:endParaRPr lang="fr-BE" sz="2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57FD5A3-120C-4181-8F61-27FE5EEF2BB7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90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 anchor="ctr" anchorCtr="1"/>
          <a:lstStyle/>
          <a:p>
            <a:pPr marL="0" indent="0">
              <a:buNone/>
              <a:defRPr/>
            </a:pPr>
            <a:r>
              <a:rPr lang="fr-BE" sz="4800" dirty="0" err="1" smtClean="0"/>
              <a:t>Thank</a:t>
            </a:r>
            <a:r>
              <a:rPr lang="fr-BE" sz="4800" dirty="0" smtClean="0"/>
              <a:t> </a:t>
            </a:r>
            <a:r>
              <a:rPr lang="fr-BE" sz="4800" dirty="0" err="1" smtClean="0"/>
              <a:t>you</a:t>
            </a:r>
            <a:r>
              <a:rPr lang="fr-BE" sz="4800" dirty="0" smtClean="0"/>
              <a:t>!</a:t>
            </a:r>
            <a:endParaRPr lang="en-GB" sz="4800" dirty="0" smtClean="0"/>
          </a:p>
          <a:p>
            <a:pPr>
              <a:defRPr/>
            </a:pPr>
            <a:endParaRPr lang="en-GB" dirty="0" smtClean="0"/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980283-712F-43AB-A6AD-0DCE8AD1420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0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79388" y="1196975"/>
            <a:ext cx="8229600" cy="936625"/>
          </a:xfrm>
        </p:spPr>
        <p:txBody>
          <a:bodyPr/>
          <a:lstStyle/>
          <a:p>
            <a:pPr algn="ctr"/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105275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Background</a:t>
            </a:r>
          </a:p>
          <a:p>
            <a:pPr lvl="1"/>
            <a:r>
              <a:rPr lang="en-GB" dirty="0" smtClean="0"/>
              <a:t>Licensing of IPR and Antitrust</a:t>
            </a:r>
          </a:p>
          <a:p>
            <a:pPr lvl="1"/>
            <a:r>
              <a:rPr lang="fr-BE" dirty="0" err="1" smtClean="0"/>
              <a:t>Process</a:t>
            </a:r>
            <a:r>
              <a:rPr lang="fr-BE" dirty="0" smtClean="0"/>
              <a:t> – </a:t>
            </a:r>
            <a:r>
              <a:rPr lang="fr-BE" dirty="0" err="1" smtClean="0"/>
              <a:t>from</a:t>
            </a:r>
            <a:r>
              <a:rPr lang="fr-BE" dirty="0" smtClean="0"/>
              <a:t> </a:t>
            </a:r>
            <a:r>
              <a:rPr lang="fr-BE" dirty="0" err="1" smtClean="0"/>
              <a:t>old</a:t>
            </a:r>
            <a:r>
              <a:rPr lang="fr-BE" dirty="0" smtClean="0"/>
              <a:t> to new</a:t>
            </a:r>
            <a:endParaRPr lang="en-GB" dirty="0"/>
          </a:p>
          <a:p>
            <a:pPr lvl="1"/>
            <a:r>
              <a:rPr lang="en-GB" dirty="0" smtClean="0"/>
              <a:t>Basic features of TTBER and Guidelines</a:t>
            </a:r>
          </a:p>
          <a:p>
            <a:r>
              <a:rPr lang="en-GB" dirty="0" smtClean="0"/>
              <a:t>Changes</a:t>
            </a:r>
          </a:p>
          <a:p>
            <a:pPr lvl="1"/>
            <a:r>
              <a:rPr lang="en-GB" dirty="0" smtClean="0"/>
              <a:t>Regulation</a:t>
            </a:r>
          </a:p>
          <a:p>
            <a:pPr lvl="2"/>
            <a:r>
              <a:rPr lang="en-GB" dirty="0" smtClean="0"/>
              <a:t>Scope</a:t>
            </a:r>
          </a:p>
          <a:p>
            <a:pPr lvl="2"/>
            <a:r>
              <a:rPr lang="en-GB" dirty="0" err="1" smtClean="0"/>
              <a:t>Hardcore</a:t>
            </a:r>
            <a:r>
              <a:rPr lang="en-GB" dirty="0" smtClean="0"/>
              <a:t> Restrictions</a:t>
            </a:r>
          </a:p>
          <a:p>
            <a:pPr lvl="2"/>
            <a:r>
              <a:rPr lang="en-GB" dirty="0" smtClean="0"/>
              <a:t>Excluded Restrictions</a:t>
            </a:r>
          </a:p>
          <a:p>
            <a:pPr lvl="1"/>
            <a:r>
              <a:rPr lang="en-GB" dirty="0" smtClean="0"/>
              <a:t>Guidelines</a:t>
            </a:r>
          </a:p>
          <a:p>
            <a:pPr lvl="2"/>
            <a:r>
              <a:rPr lang="en-GB" dirty="0" smtClean="0"/>
              <a:t>General</a:t>
            </a:r>
          </a:p>
          <a:p>
            <a:pPr lvl="2"/>
            <a:r>
              <a:rPr lang="en-GB" dirty="0" smtClean="0"/>
              <a:t>Settlements</a:t>
            </a:r>
          </a:p>
          <a:p>
            <a:pPr lvl="2"/>
            <a:r>
              <a:rPr lang="en-GB" dirty="0" smtClean="0"/>
              <a:t>Technology Pools</a:t>
            </a:r>
          </a:p>
          <a:p>
            <a:endParaRPr lang="en-GB" dirty="0" smtClean="0"/>
          </a:p>
          <a:p>
            <a:pPr lvl="1"/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8F9544-C044-44D1-B420-11C237F9C817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307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 smtClean="0"/>
              <a:t>Licensing of IPR and Antitrust</a:t>
            </a:r>
            <a:endParaRPr lang="en-GB" sz="28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248150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dirty="0" smtClean="0"/>
              <a:t>Innovation </a:t>
            </a:r>
            <a:r>
              <a:rPr lang="en-US" dirty="0"/>
              <a:t>is an essential long term </a:t>
            </a:r>
            <a:r>
              <a:rPr lang="en-US" dirty="0" smtClean="0"/>
              <a:t>driver of consumer welfare:</a:t>
            </a:r>
            <a:endParaRPr lang="en-GB" dirty="0" smtClean="0"/>
          </a:p>
          <a:p>
            <a:pPr marL="742950" lvl="2" indent="-342900" eaLnBrk="1" hangingPunct="1">
              <a:buSzPct val="100000"/>
              <a:buFont typeface="Verdan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Licensing promotes innovation by disseminating </a:t>
            </a:r>
            <a:r>
              <a:rPr lang="en-US" dirty="0" smtClean="0">
                <a:ea typeface="+mn-ea"/>
                <a:cs typeface="+mn-cs"/>
              </a:rPr>
              <a:t>technology, creating design freedom and creating </a:t>
            </a:r>
            <a:r>
              <a:rPr lang="en-US" dirty="0">
                <a:ea typeface="+mn-ea"/>
                <a:cs typeface="+mn-cs"/>
              </a:rPr>
              <a:t>incentives for innovation</a:t>
            </a:r>
          </a:p>
          <a:p>
            <a:pPr marL="342900" lvl="1" indent="-342900" eaLnBrk="1" hangingPunct="1">
              <a:buSzPct val="100000"/>
              <a:buFont typeface="Verdana" pitchFamily="34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But competition is also an essential driver of innovation – a virtuous circle. </a:t>
            </a:r>
          </a:p>
          <a:p>
            <a:pPr marL="342900" lvl="1" indent="-342900" eaLnBrk="1" hangingPunct="1">
              <a:buSzPct val="10000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ot licensing </a:t>
            </a:r>
            <a:r>
              <a:rPr lang="en-US" sz="2400" dirty="0">
                <a:ea typeface="+mn-ea"/>
                <a:cs typeface="+mn-cs"/>
              </a:rPr>
              <a:t>as such but restrictive clauses in licensing agreements </a:t>
            </a:r>
            <a:r>
              <a:rPr lang="en-US" sz="2400" dirty="0" smtClean="0">
                <a:ea typeface="+mn-ea"/>
                <a:cs typeface="+mn-cs"/>
              </a:rPr>
              <a:t>that can </a:t>
            </a:r>
            <a:r>
              <a:rPr lang="en-US" sz="2400" dirty="0">
                <a:ea typeface="+mn-ea"/>
                <a:cs typeface="+mn-cs"/>
              </a:rPr>
              <a:t>stifle </a:t>
            </a:r>
            <a:r>
              <a:rPr lang="en-US" sz="2400" dirty="0" smtClean="0">
                <a:ea typeface="+mn-ea"/>
                <a:cs typeface="+mn-cs"/>
              </a:rPr>
              <a:t>competition.</a:t>
            </a: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buSzPct val="100000"/>
              <a:buFont typeface="Verdana" pitchFamily="34" charset="0"/>
              <a:buChar char="•"/>
              <a:defRPr/>
            </a:pPr>
            <a:r>
              <a:rPr lang="en-US" sz="2400" dirty="0" smtClean="0">
                <a:ea typeface="+mn-ea"/>
                <a:cs typeface="+mn-cs"/>
              </a:rPr>
              <a:t>Philosophy of the TTBER and Guidelines: Licensing </a:t>
            </a:r>
            <a:r>
              <a:rPr lang="en-US" sz="2400" dirty="0">
                <a:ea typeface="+mn-ea"/>
                <a:cs typeface="+mn-cs"/>
              </a:rPr>
              <a:t>is generally pro-competitive and should be encouraged, but no immunity from competition </a:t>
            </a:r>
            <a:r>
              <a:rPr lang="en-US" sz="2400" dirty="0" smtClean="0">
                <a:ea typeface="+mn-ea"/>
                <a:cs typeface="+mn-cs"/>
              </a:rPr>
              <a:t>law.</a:t>
            </a:r>
            <a:endParaRPr lang="en-GB" sz="2400" dirty="0">
              <a:ea typeface="+mn-ea"/>
              <a:cs typeface="+mn-cs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F1E606-A8E5-4348-BD06-D200454A3736}" type="slidenum">
              <a:rPr lang="en-GB" smtClean="0">
                <a:latin typeface="Verdana" pitchFamily="34" charset="0"/>
                <a:ea typeface="ＭＳ Ｐゴシック" pitchFamily="34" charset="-128"/>
              </a:rPr>
              <a:pPr eaLnBrk="1" hangingPunct="1"/>
              <a:t>3</a:t>
            </a:fld>
            <a:endParaRPr lang="en-GB" smtClean="0">
              <a:latin typeface="Verdana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478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algn="ctr" eaLnBrk="1" hangingPunct="1"/>
            <a:r>
              <a:rPr lang="en-GB" sz="2800" dirty="0" smtClean="0"/>
              <a:t>Process – from old to new 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2856"/>
            <a:ext cx="8229600" cy="388853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GB" sz="2000" dirty="0"/>
              <a:t>Autumn 2011 to March </a:t>
            </a:r>
            <a:r>
              <a:rPr lang="en-GB" sz="2000" dirty="0" smtClean="0"/>
              <a:t>2014</a:t>
            </a:r>
          </a:p>
          <a:p>
            <a:pPr eaLnBrk="1" hangingPunct="1">
              <a:defRPr/>
            </a:pPr>
            <a:r>
              <a:rPr lang="fr-BE" sz="2000" dirty="0" smtClean="0"/>
              <a:t>All </a:t>
            </a:r>
            <a:r>
              <a:rPr lang="fr-BE" sz="2000" dirty="0" err="1" smtClean="0"/>
              <a:t>usual</a:t>
            </a:r>
            <a:r>
              <a:rPr lang="fr-BE" sz="2000" dirty="0" smtClean="0"/>
              <a:t> </a:t>
            </a:r>
            <a:r>
              <a:rPr lang="fr-BE" sz="2000" dirty="0" err="1" smtClean="0"/>
              <a:t>steps</a:t>
            </a:r>
            <a:r>
              <a:rPr lang="fr-BE" sz="2000" dirty="0" smtClean="0"/>
              <a:t> for a </a:t>
            </a:r>
            <a:r>
              <a:rPr lang="fr-BE" sz="2000" dirty="0" err="1" smtClean="0"/>
              <a:t>review</a:t>
            </a:r>
            <a:r>
              <a:rPr lang="fr-BE" sz="2000" dirty="0" smtClean="0"/>
              <a:t> </a:t>
            </a:r>
            <a:r>
              <a:rPr lang="fr-BE" sz="2000" dirty="0" err="1" smtClean="0"/>
              <a:t>process</a:t>
            </a:r>
            <a:r>
              <a:rPr lang="fr-BE" sz="2000" dirty="0" smtClean="0"/>
              <a:t> plus initial </a:t>
            </a:r>
            <a:r>
              <a:rPr lang="fr-BE" sz="2000" dirty="0" err="1" smtClean="0"/>
              <a:t>study</a:t>
            </a:r>
            <a:r>
              <a:rPr lang="fr-BE" sz="2000" dirty="0" smtClean="0"/>
              <a:t> by </a:t>
            </a:r>
            <a:r>
              <a:rPr lang="fr-BE" sz="2000" dirty="0" err="1" smtClean="0"/>
              <a:t>professors</a:t>
            </a:r>
            <a:r>
              <a:rPr lang="fr-BE" sz="2000" dirty="0" smtClean="0"/>
              <a:t> </a:t>
            </a:r>
            <a:r>
              <a:rPr lang="fr-BE" sz="2000" dirty="0" err="1" smtClean="0"/>
              <a:t>Régibeau</a:t>
            </a:r>
            <a:r>
              <a:rPr lang="fr-BE" sz="2000" dirty="0" smtClean="0"/>
              <a:t> and </a:t>
            </a:r>
            <a:r>
              <a:rPr lang="fr-BE" sz="2000" dirty="0" err="1" smtClean="0"/>
              <a:t>Rockett</a:t>
            </a:r>
            <a:endParaRPr lang="fr-BE" sz="2000" dirty="0" smtClean="0"/>
          </a:p>
          <a:p>
            <a:pPr eaLnBrk="1" hangingPunct="1">
              <a:defRPr/>
            </a:pPr>
            <a:r>
              <a:rPr lang="fr-BE" sz="2000" dirty="0" smtClean="0"/>
              <a:t>The new TTBER </a:t>
            </a:r>
            <a:r>
              <a:rPr lang="fr-BE" sz="2000" dirty="0" err="1" smtClean="0"/>
              <a:t>was</a:t>
            </a:r>
            <a:r>
              <a:rPr lang="fr-BE" sz="2000" dirty="0" smtClean="0"/>
              <a:t> </a:t>
            </a:r>
            <a:r>
              <a:rPr lang="fr-BE" sz="2000" dirty="0" err="1" smtClean="0"/>
              <a:t>adopted</a:t>
            </a:r>
            <a:r>
              <a:rPr lang="fr-BE" sz="2000" dirty="0" smtClean="0"/>
              <a:t> on 21 March 2014. </a:t>
            </a:r>
          </a:p>
          <a:p>
            <a:pPr eaLnBrk="1" hangingPunct="1">
              <a:defRPr/>
            </a:pPr>
            <a:r>
              <a:rPr lang="fr-BE" sz="2000" dirty="0" err="1" smtClean="0"/>
              <a:t>Entered</a:t>
            </a:r>
            <a:r>
              <a:rPr lang="fr-BE" sz="2000" dirty="0" smtClean="0"/>
              <a:t> </a:t>
            </a:r>
            <a:r>
              <a:rPr lang="fr-BE" sz="2000" dirty="0" err="1" smtClean="0"/>
              <a:t>into</a:t>
            </a:r>
            <a:r>
              <a:rPr lang="fr-BE" sz="2000" dirty="0" smtClean="0"/>
              <a:t> force 1 May 2014.</a:t>
            </a:r>
          </a:p>
          <a:p>
            <a:pPr eaLnBrk="1" hangingPunct="1">
              <a:defRPr/>
            </a:pPr>
            <a:r>
              <a:rPr lang="fr-BE" sz="2000" dirty="0" err="1" smtClean="0"/>
              <a:t>Transitional</a:t>
            </a:r>
            <a:r>
              <a:rPr lang="fr-BE" sz="2000" dirty="0" smtClean="0"/>
              <a:t> </a:t>
            </a:r>
            <a:r>
              <a:rPr lang="fr-BE" sz="2000" dirty="0" err="1" smtClean="0"/>
              <a:t>period</a:t>
            </a:r>
            <a:r>
              <a:rPr lang="fr-BE" sz="2000" dirty="0" smtClean="0"/>
              <a:t> of one </a:t>
            </a:r>
            <a:r>
              <a:rPr lang="fr-BE" sz="2000" dirty="0" err="1" smtClean="0"/>
              <a:t>year</a:t>
            </a:r>
            <a:r>
              <a:rPr lang="fr-BE" sz="2000" dirty="0" smtClean="0"/>
              <a:t> for </a:t>
            </a:r>
            <a:r>
              <a:rPr lang="fr-BE" sz="2000" dirty="0" err="1" smtClean="0"/>
              <a:t>companies</a:t>
            </a:r>
            <a:r>
              <a:rPr lang="fr-BE" sz="2000" dirty="0" smtClean="0"/>
              <a:t>' to </a:t>
            </a:r>
            <a:r>
              <a:rPr lang="fr-BE" sz="2000" dirty="0" err="1" smtClean="0"/>
              <a:t>adapt</a:t>
            </a:r>
            <a:r>
              <a:rPr lang="fr-BE" sz="2000" dirty="0" smtClean="0"/>
              <a:t> </a:t>
            </a:r>
            <a:r>
              <a:rPr lang="fr-BE" sz="2000" dirty="0" err="1" smtClean="0"/>
              <a:t>existing</a:t>
            </a:r>
            <a:r>
              <a:rPr lang="fr-BE" sz="2000" dirty="0" smtClean="0"/>
              <a:t> </a:t>
            </a:r>
            <a:r>
              <a:rPr lang="fr-BE" sz="2000" dirty="0" err="1" smtClean="0"/>
              <a:t>agreements</a:t>
            </a:r>
            <a:r>
              <a:rPr lang="fr-BE" sz="2000" dirty="0" smtClean="0"/>
              <a:t>. </a:t>
            </a:r>
          </a:p>
          <a:p>
            <a:pPr eaLnBrk="1" hangingPunct="1">
              <a:defRPr/>
            </a:pPr>
            <a:r>
              <a:rPr lang="fr-BE" sz="2000" dirty="0" smtClean="0"/>
              <a:t>TTBER </a:t>
            </a:r>
            <a:r>
              <a:rPr lang="fr-BE" sz="2000" dirty="0" err="1" smtClean="0"/>
              <a:t>runs</a:t>
            </a:r>
            <a:r>
              <a:rPr lang="fr-BE" sz="2000" dirty="0" smtClean="0"/>
              <a:t> </a:t>
            </a:r>
            <a:r>
              <a:rPr lang="fr-BE" sz="2000" dirty="0" err="1" smtClean="0"/>
              <a:t>until</a:t>
            </a:r>
            <a:r>
              <a:rPr lang="fr-BE" sz="2000" dirty="0" smtClean="0"/>
              <a:t> 2026 (12 </a:t>
            </a:r>
            <a:r>
              <a:rPr lang="fr-BE" sz="2000" dirty="0" err="1" smtClean="0"/>
              <a:t>years</a:t>
            </a:r>
            <a:r>
              <a:rPr lang="fr-BE" sz="2000" dirty="0" smtClean="0"/>
              <a:t> as </a:t>
            </a:r>
            <a:r>
              <a:rPr lang="fr-BE" sz="2000" dirty="0" err="1" smtClean="0"/>
              <a:t>compared</a:t>
            </a:r>
            <a:r>
              <a:rPr lang="fr-BE" sz="2000" dirty="0" smtClean="0"/>
              <a:t> to 10 </a:t>
            </a:r>
            <a:r>
              <a:rPr lang="fr-BE" sz="2000" dirty="0" err="1" smtClean="0"/>
              <a:t>years</a:t>
            </a:r>
            <a:r>
              <a:rPr lang="fr-BE" sz="2000" dirty="0"/>
              <a:t> </a:t>
            </a:r>
            <a:r>
              <a:rPr lang="fr-BE" sz="2000" dirty="0" smtClean="0"/>
              <a:t>for the </a:t>
            </a:r>
            <a:r>
              <a:rPr lang="fr-BE" sz="2000" dirty="0" err="1" smtClean="0"/>
              <a:t>old</a:t>
            </a:r>
            <a:r>
              <a:rPr lang="fr-BE" sz="2000" dirty="0" smtClean="0"/>
              <a:t>). </a:t>
            </a:r>
          </a:p>
          <a:p>
            <a:pPr eaLnBrk="1" hangingPunct="1">
              <a:defRPr/>
            </a:pPr>
            <a:r>
              <a:rPr lang="fr-BE" sz="2000" dirty="0" smtClean="0"/>
              <a:t>Evolution but no </a:t>
            </a:r>
            <a:r>
              <a:rPr lang="fr-BE" sz="2000" dirty="0" err="1" smtClean="0"/>
              <a:t>revolution</a:t>
            </a:r>
            <a:r>
              <a:rPr lang="fr-BE" sz="2000" dirty="0"/>
              <a:t> </a:t>
            </a:r>
            <a:r>
              <a:rPr lang="fr-BE" sz="2000" dirty="0" smtClean="0"/>
              <a:t>– </a:t>
            </a:r>
            <a:r>
              <a:rPr lang="fr-BE" sz="2000" dirty="0" err="1" smtClean="0"/>
              <a:t>overall</a:t>
            </a:r>
            <a:r>
              <a:rPr lang="fr-BE" sz="2000" dirty="0" smtClean="0"/>
              <a:t> structure </a:t>
            </a:r>
            <a:r>
              <a:rPr lang="fr-BE" sz="2000" dirty="0" err="1" smtClean="0"/>
              <a:t>kept</a:t>
            </a:r>
            <a:r>
              <a:rPr lang="fr-BE" sz="2000" dirty="0" smtClean="0"/>
              <a:t>.  </a:t>
            </a:r>
            <a:endParaRPr lang="en-GB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5A9F94-AB14-4405-9586-45A6C29BB32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Background</a:t>
            </a:r>
            <a:r>
              <a:rPr lang="en-US" sz="2800" b="1" dirty="0" smtClean="0"/>
              <a:t> - </a:t>
            </a:r>
            <a:r>
              <a:rPr lang="en-US" dirty="0"/>
              <a:t>basic</a:t>
            </a:r>
            <a:r>
              <a:rPr lang="en-US" sz="2800" b="1" dirty="0" smtClean="0"/>
              <a:t> </a:t>
            </a:r>
            <a:r>
              <a:rPr lang="en-US" dirty="0"/>
              <a:t>features</a:t>
            </a:r>
            <a:r>
              <a:rPr lang="en-US" sz="2800" b="1" dirty="0" smtClean="0"/>
              <a:t> </a:t>
            </a:r>
            <a:r>
              <a:rPr lang="en-US" dirty="0"/>
              <a:t>of</a:t>
            </a:r>
            <a:r>
              <a:rPr lang="en-US" sz="2800" b="1" dirty="0" smtClean="0"/>
              <a:t> </a:t>
            </a:r>
            <a:r>
              <a:rPr lang="en-US" dirty="0"/>
              <a:t>the</a:t>
            </a:r>
            <a:r>
              <a:rPr lang="en-US" sz="2800" b="1" dirty="0" smtClean="0"/>
              <a:t> </a:t>
            </a:r>
            <a:r>
              <a:rPr lang="en-US" dirty="0"/>
              <a:t>TTBER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39261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Tx/>
              <a:defRPr/>
            </a:pPr>
            <a:r>
              <a:rPr lang="en-US" dirty="0" smtClean="0"/>
              <a:t>Applicable </a:t>
            </a:r>
            <a:r>
              <a:rPr lang="en-US" dirty="0"/>
              <a:t>to the licensing of patents, know-how, design rights, software copyrights etc. (Article 1</a:t>
            </a:r>
            <a:r>
              <a:rPr lang="en-US" dirty="0" smtClean="0"/>
              <a:t>).</a:t>
            </a:r>
            <a:endParaRPr lang="en-US" dirty="0"/>
          </a:p>
          <a:p>
            <a:pPr>
              <a:lnSpc>
                <a:spcPct val="110000"/>
              </a:lnSpc>
              <a:buClrTx/>
              <a:defRPr/>
            </a:pPr>
            <a:r>
              <a:rPr lang="en-US" dirty="0"/>
              <a:t>A wide block exemption with </a:t>
            </a:r>
            <a:endParaRPr lang="en-GB" dirty="0" smtClean="0"/>
          </a:p>
          <a:p>
            <a:pPr lvl="1">
              <a:lnSpc>
                <a:spcPct val="110000"/>
              </a:lnSpc>
              <a:defRPr/>
            </a:pPr>
            <a:r>
              <a:rPr lang="en-US" sz="2400" dirty="0">
                <a:ea typeface="+mn-ea"/>
                <a:cs typeface="+mn-cs"/>
              </a:rPr>
              <a:t>a limited hardcore list (Article 4 TTBER)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400" dirty="0" smtClean="0">
                <a:ea typeface="+mn-ea"/>
                <a:cs typeface="+mn-cs"/>
              </a:rPr>
              <a:t>a </a:t>
            </a:r>
            <a:r>
              <a:rPr lang="en-US" sz="2400" dirty="0">
                <a:ea typeface="+mn-ea"/>
                <a:cs typeface="+mn-cs"/>
              </a:rPr>
              <a:t>limited list of excluded restrictions (Article 5 </a:t>
            </a:r>
            <a:r>
              <a:rPr lang="en-US" sz="2400" dirty="0" smtClean="0">
                <a:ea typeface="+mn-ea"/>
                <a:cs typeface="+mn-cs"/>
              </a:rPr>
              <a:t>TTBER)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400" dirty="0" smtClean="0">
                <a:ea typeface="+mn-ea"/>
                <a:cs typeface="+mn-cs"/>
              </a:rPr>
              <a:t>market </a:t>
            </a:r>
            <a:r>
              <a:rPr lang="en-US" sz="2400" dirty="0">
                <a:ea typeface="+mn-ea"/>
                <a:cs typeface="+mn-cs"/>
              </a:rPr>
              <a:t>share thresholds (Article 3 </a:t>
            </a:r>
            <a:r>
              <a:rPr lang="en-US" sz="2400" dirty="0" smtClean="0">
                <a:ea typeface="+mn-ea"/>
                <a:cs typeface="+mn-cs"/>
              </a:rPr>
              <a:t>TTBER)</a:t>
            </a:r>
            <a:endParaRPr lang="en-GB" sz="2400" dirty="0" smtClean="0">
              <a:ea typeface="+mn-ea"/>
              <a:cs typeface="+mn-cs"/>
            </a:endParaRPr>
          </a:p>
          <a:p>
            <a:pPr lvl="2">
              <a:lnSpc>
                <a:spcPct val="110000"/>
              </a:lnSpc>
              <a:defRPr/>
            </a:pPr>
            <a:r>
              <a:rPr lang="en-US" dirty="0" smtClean="0">
                <a:ea typeface="+mn-ea"/>
                <a:cs typeface="+mn-cs"/>
              </a:rPr>
              <a:t>20</a:t>
            </a:r>
            <a:r>
              <a:rPr lang="en-US" dirty="0">
                <a:ea typeface="+mn-ea"/>
                <a:cs typeface="+mn-cs"/>
              </a:rPr>
              <a:t>% for agreements between </a:t>
            </a:r>
            <a:r>
              <a:rPr lang="en-US" dirty="0" smtClean="0">
                <a:ea typeface="+mn-ea"/>
                <a:cs typeface="+mn-cs"/>
              </a:rPr>
              <a:t>competitors</a:t>
            </a:r>
          </a:p>
          <a:p>
            <a:pPr lvl="2">
              <a:lnSpc>
                <a:spcPct val="110000"/>
              </a:lnSpc>
              <a:defRPr/>
            </a:pPr>
            <a:r>
              <a:rPr lang="en-US" dirty="0">
                <a:ea typeface="+mn-ea"/>
                <a:cs typeface="+mn-cs"/>
              </a:rPr>
              <a:t>30% for agreements between non-competitors</a:t>
            </a:r>
            <a:endParaRPr lang="en-GB" dirty="0">
              <a:ea typeface="+mn-ea"/>
              <a:cs typeface="+mn-cs"/>
            </a:endParaRPr>
          </a:p>
          <a:p>
            <a:pPr>
              <a:lnSpc>
                <a:spcPct val="110000"/>
              </a:lnSpc>
              <a:buClrTx/>
              <a:defRPr/>
            </a:pPr>
            <a:r>
              <a:rPr lang="en-US" dirty="0" smtClean="0"/>
              <a:t>No </a:t>
            </a:r>
            <a:r>
              <a:rPr lang="en-US" dirty="0"/>
              <a:t>presumption of illegality above the market share </a:t>
            </a:r>
            <a:r>
              <a:rPr lang="en-US" dirty="0" smtClean="0"/>
              <a:t>thresholds.</a:t>
            </a:r>
          </a:p>
          <a:p>
            <a:pPr>
              <a:lnSpc>
                <a:spcPct val="110000"/>
              </a:lnSpc>
              <a:buClrTx/>
              <a:defRPr/>
            </a:pPr>
            <a:r>
              <a:rPr lang="en-US" dirty="0" smtClean="0"/>
              <a:t>Guidelines on the application of the TTBER as well as guidance on the assessment of licensing agreements outside of the scope of the TTBER.</a:t>
            </a:r>
            <a:endParaRPr lang="en-GB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75AC95-644A-4AB8-AC60-7863FED84A55}" type="slidenum">
              <a:rPr lang="en-GB" smtClean="0">
                <a:latin typeface="Verdana" pitchFamily="34" charset="0"/>
                <a:ea typeface="ＭＳ Ｐゴシック" pitchFamily="34" charset="-128"/>
              </a:rPr>
              <a:pPr eaLnBrk="1" hangingPunct="1"/>
              <a:t>5</a:t>
            </a:fld>
            <a:endParaRPr lang="en-GB" smtClean="0">
              <a:latin typeface="Verdana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077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Main changes in the new TTBER</a:t>
            </a:r>
            <a:endParaRPr lang="en-GB" dirty="0" smtClean="0"/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C75009-A91E-444B-9253-D5E44CCD0A05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74369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algn="ctr" eaLnBrk="1" hangingPunct="1"/>
            <a:r>
              <a:rPr lang="en-GB" dirty="0" smtClean="0"/>
              <a:t>Scope of the TTBER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TTBER made subsidiary to Horizontal BERs (R&amp;D and Specialisation).</a:t>
            </a:r>
          </a:p>
          <a:p>
            <a:r>
              <a:rPr lang="en-GB" dirty="0" smtClean="0"/>
              <a:t>Simplified test for ancillary provisions concerning purchase of input </a:t>
            </a:r>
            <a:r>
              <a:rPr lang="en-GB" dirty="0"/>
              <a:t>and/or licensing of </a:t>
            </a:r>
            <a:r>
              <a:rPr lang="en-GB" dirty="0" smtClean="0"/>
              <a:t>trademarks: from "not being the primary object of the licence" to "if, and to the extent, that those provisions are directly related to the production or sale of the contract products"</a:t>
            </a:r>
          </a:p>
          <a:p>
            <a:r>
              <a:rPr lang="en-GB" dirty="0" smtClean="0"/>
              <a:t>Clarification that software copyright licences for the purpose of mere reproduction and copy are not covered.</a:t>
            </a:r>
          </a:p>
          <a:p>
            <a:pPr marL="457200" lvl="1" indent="0">
              <a:buNone/>
            </a:pPr>
            <a:r>
              <a:rPr lang="en-GB" dirty="0"/>
              <a:t>	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3E40BFD-3B85-4D27-ADEF-587ABA6C055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0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algn="ctr" eaLnBrk="1" hangingPunct="1"/>
            <a:r>
              <a:rPr lang="en-GB" smtClean="0"/>
              <a:t>Hardcore Restrictions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4864"/>
            <a:ext cx="8229600" cy="3816524"/>
          </a:xfrm>
        </p:spPr>
        <p:txBody>
          <a:bodyPr>
            <a:normAutofit/>
          </a:bodyPr>
          <a:lstStyle/>
          <a:p>
            <a:pPr algn="just"/>
            <a:r>
              <a:rPr lang="en-GB" dirty="0" err="1" smtClean="0"/>
              <a:t>Hardcore</a:t>
            </a:r>
            <a:r>
              <a:rPr lang="en-GB" dirty="0" smtClean="0"/>
              <a:t> </a:t>
            </a:r>
            <a:r>
              <a:rPr lang="en-GB" dirty="0"/>
              <a:t>list for licensing between competitors (art. </a:t>
            </a:r>
            <a:r>
              <a:rPr lang="en-GB" dirty="0" smtClean="0"/>
              <a:t>4(1)): simplification of language for market allocation but no change in substance</a:t>
            </a:r>
          </a:p>
          <a:p>
            <a:pPr algn="just"/>
            <a:r>
              <a:rPr lang="en-GB" dirty="0" err="1" smtClean="0"/>
              <a:t>Hardcore</a:t>
            </a:r>
            <a:r>
              <a:rPr lang="en-GB" dirty="0" smtClean="0"/>
              <a:t> list for licensing between non-competitors (art 4(2)): the automatic exemption for restrictions of passive </a:t>
            </a:r>
            <a:r>
              <a:rPr lang="en-GB" dirty="0"/>
              <a:t>sales </a:t>
            </a:r>
            <a:r>
              <a:rPr lang="en-GB" dirty="0" smtClean="0"/>
              <a:t>into the exclusive territory/customer group of another licensee for the first two years has been removed</a:t>
            </a:r>
          </a:p>
          <a:p>
            <a:pPr marL="0" indent="0">
              <a:buNone/>
            </a:pPr>
            <a:endParaRPr lang="en-GB" dirty="0" smtClean="0"/>
          </a:p>
          <a:p>
            <a:pPr lvl="1">
              <a:buFont typeface="Wingdings" pitchFamily="2" charset="2"/>
              <a:buChar char="Ø"/>
            </a:pPr>
            <a:endParaRPr lang="fr-BE" sz="2400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0067CA2-4799-4A3D-A35F-5EA2FD5292A0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67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Exclusive grant back obligations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</a:t>
            </a:r>
            <a:r>
              <a:rPr lang="en-GB" dirty="0"/>
              <a:t>exclusive </a:t>
            </a:r>
            <a:r>
              <a:rPr lang="en-GB" dirty="0" smtClean="0"/>
              <a:t>grant-back obligations are now </a:t>
            </a:r>
            <a:r>
              <a:rPr lang="en-GB" dirty="0"/>
              <a:t>excluded restrictions (before only exclusive grant-backs for severable </a:t>
            </a:r>
            <a:r>
              <a:rPr lang="en-GB" dirty="0" smtClean="0"/>
              <a:t>improvements)</a:t>
            </a:r>
          </a:p>
          <a:p>
            <a:endParaRPr lang="en-GB" dirty="0"/>
          </a:p>
          <a:p>
            <a:r>
              <a:rPr lang="en-GB" dirty="0" smtClean="0"/>
              <a:t>Concern: such obligations can be expected to  reduce the incentive of the licensee to innovate and exclusivity often not necessary for obtaining potential efficiencies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57FD5A3-120C-4181-8F61-27FE5EEF2BB7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93324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ploaded Document" ma:contentTypeID="0x0101040016E48B8445D941CBBCE81CF8B95DDA2C000C106C87899E424F9E23C0F0E200BB60" ma:contentTypeVersion="1" ma:contentTypeDescription="Upload a Document from your Computer to this Library." ma:contentTypeScope="" ma:versionID="40b5b6df73704d285800bcb9ed013725">
  <xsd:schema xmlns:xsd="http://www.w3.org/2001/XMLSchema" xmlns:xs="http://www.w3.org/2001/XMLSchema" xmlns:p="http://schemas.microsoft.com/office/2006/metadata/properties" xmlns:ns1="a36b338d-87f4-42b2-a8da-ee14fd7b19a6" targetNamespace="http://schemas.microsoft.com/office/2006/metadata/properties" ma:root="true" ma:fieldsID="10cfaaa6d6cd4656bb1841a67700804d" ns1:_="">
    <xsd:import namespace="a36b338d-87f4-42b2-a8da-ee14fd7b19a6"/>
    <xsd:element name="properties">
      <xsd:complexType>
        <xsd:sequence>
          <xsd:element name="documentManagement">
            <xsd:complexType>
              <xsd:all>
                <xsd:element ref="ns1:documentTit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b338d-87f4-42b2-a8da-ee14fd7b19a6" elementFormDefault="qualified">
    <xsd:import namespace="http://schemas.microsoft.com/office/2006/documentManagement/types"/>
    <xsd:import namespace="http://schemas.microsoft.com/office/infopath/2007/PartnerControls"/>
    <xsd:element name="documentTitle" ma:index="0" nillable="true" ma:displayName="Title" ma:description="The Title of the Document is different than the Filename." ma:internalName="documentTitl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itle xmlns="a36b338d-87f4-42b2-a8da-ee14fd7b19a6">ATMM presentation draft</documentTitle>
  </documentManagement>
</p:properties>
</file>

<file path=customXml/itemProps1.xml><?xml version="1.0" encoding="utf-8"?>
<ds:datastoreItem xmlns:ds="http://schemas.openxmlformats.org/officeDocument/2006/customXml" ds:itemID="{1800A308-F40D-4CF6-A0D8-DE0E9C9C3F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6b338d-87f4-42b2-a8da-ee14fd7b19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6B42BB-55EE-4E75-A516-E0A923F7483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D74B0853-FE7D-409C-84AA-C08C847A81C2}">
  <ds:schemaRefs>
    <ds:schemaRef ds:uri="http://purl.org/dc/elements/1.1/"/>
    <ds:schemaRef ds:uri="a36b338d-87f4-42b2-a8da-ee14fd7b19a6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797</Words>
  <Application>Microsoft Office PowerPoint</Application>
  <PresentationFormat>On-screen Show (4:3)</PresentationFormat>
  <Paragraphs>168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The new technology transfer regime</vt:lpstr>
      <vt:lpstr>Overview</vt:lpstr>
      <vt:lpstr>Licensing of IPR and Antitrust</vt:lpstr>
      <vt:lpstr>Process – from old to new  </vt:lpstr>
      <vt:lpstr>Background - basic features of the TTBER</vt:lpstr>
      <vt:lpstr>Main changes in the new TTBER</vt:lpstr>
      <vt:lpstr>Scope of the TTBER</vt:lpstr>
      <vt:lpstr>Hardcore Restrictions</vt:lpstr>
      <vt:lpstr>Exclusive grant back obligations</vt:lpstr>
      <vt:lpstr>Termination clauses</vt:lpstr>
      <vt:lpstr>PowerPoint Presentation</vt:lpstr>
      <vt:lpstr>General </vt:lpstr>
      <vt:lpstr>Settlements</vt:lpstr>
      <vt:lpstr>Technology Pools (I)</vt:lpstr>
      <vt:lpstr>Technology Pools (II)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