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7" r:id="rId5"/>
    <p:sldId id="261" r:id="rId6"/>
    <p:sldId id="262" r:id="rId7"/>
    <p:sldId id="263" r:id="rId8"/>
    <p:sldId id="264" r:id="rId9"/>
    <p:sldId id="265" r:id="rId10"/>
    <p:sldId id="266" r:id="rId11"/>
    <p:sldId id="260" r:id="rId12"/>
  </p:sldIdLst>
  <p:sldSz cx="9144000" cy="6858000" type="screen4x3"/>
  <p:notesSz cx="6858000" cy="9144000"/>
  <p:defaultTextStyle>
    <a:defPPr>
      <a:defRPr lang="fr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B349B-5732-45D3-8B94-8C53EDEE00C5}" type="slidenum">
              <a:rPr lang="fr-CH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6244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EA0E2-7EF5-4A0B-86C0-144F5DE4A08B}" type="slidenum">
              <a:rPr lang="fr-CH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6343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3E7D2-FCC4-4FA1-A6CD-D78DE1C457A8}" type="slidenum">
              <a:rPr lang="fr-CH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9245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ABECF-226B-4333-9A6E-C62C4E2A63A0}" type="slidenum">
              <a:rPr lang="fr-CH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1230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CB77D-6FAD-459E-A556-C6F020E74298}" type="slidenum">
              <a:rPr lang="fr-CH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1786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45E5E-C20B-41ED-BD54-DE7E516B84A2}" type="slidenum">
              <a:rPr lang="fr-CH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366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DC35C-222C-4C3A-8894-5B1D880B8277}" type="slidenum">
              <a:rPr lang="fr-CH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3105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2F3F3-378B-44F5-B1A0-1492FB634578}" type="slidenum">
              <a:rPr lang="fr-CH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0718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116D7-AEBA-450D-B2C5-2932A02E19A5}" type="slidenum">
              <a:rPr lang="fr-CH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3450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F8494-ED76-4A1B-BA2C-776058EB732D}" type="slidenum">
              <a:rPr lang="fr-CH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5291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7341F-4CC7-4F7F-8408-F2B9323210B7}" type="slidenum">
              <a:rPr lang="fr-CH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588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C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C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2B27D2-08A3-49AC-AC9C-09F8FC09B0C4}" type="slidenum">
              <a:rPr lang="fr-CH"/>
              <a:pPr/>
              <a:t>‹#›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619250" y="620713"/>
            <a:ext cx="6211888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CH" sz="4400" b="1">
                <a:solidFill>
                  <a:srgbClr val="FF6600"/>
                </a:solidFill>
              </a:rPr>
              <a:t>The relations between </a:t>
            </a:r>
          </a:p>
          <a:p>
            <a:pPr algn="ctr"/>
            <a:r>
              <a:rPr lang="fr-CH" sz="4400" b="1">
                <a:solidFill>
                  <a:srgbClr val="FF6600"/>
                </a:solidFill>
              </a:rPr>
              <a:t>the ICRC and the EU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837113" y="4149725"/>
            <a:ext cx="4343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indent="228600">
              <a:spcBef>
                <a:spcPct val="20000"/>
              </a:spcBef>
            </a:pPr>
            <a:r>
              <a:rPr lang="fr-FR" sz="2600">
                <a:solidFill>
                  <a:schemeClr val="bg1"/>
                </a:solidFill>
              </a:rPr>
              <a:t>Stéphane</a:t>
            </a:r>
            <a:r>
              <a:rPr lang="fr-FR" sz="2800">
                <a:solidFill>
                  <a:schemeClr val="bg1"/>
                </a:solidFill>
              </a:rPr>
              <a:t> </a:t>
            </a:r>
            <a:r>
              <a:rPr lang="fr-FR" sz="2600">
                <a:solidFill>
                  <a:schemeClr val="bg1"/>
                </a:solidFill>
              </a:rPr>
              <a:t>Kolanowski</a:t>
            </a:r>
            <a:endParaRPr lang="fr-FR" sz="2800">
              <a:solidFill>
                <a:schemeClr val="bg1"/>
              </a:solidFill>
            </a:endParaRPr>
          </a:p>
          <a:p>
            <a:pPr indent="228600">
              <a:spcBef>
                <a:spcPct val="20000"/>
              </a:spcBef>
            </a:pPr>
            <a:r>
              <a:rPr lang="fr-FR" sz="2600">
                <a:solidFill>
                  <a:schemeClr val="bg1"/>
                </a:solidFill>
              </a:rPr>
              <a:t>ICRC Brussels</a:t>
            </a:r>
            <a:endParaRPr lang="fr-FR" sz="2800">
              <a:solidFill>
                <a:schemeClr val="bg1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076825" y="5516563"/>
            <a:ext cx="4495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College</a:t>
            </a:r>
            <a:r>
              <a:rPr lang="fr-FR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of Europe, </a:t>
            </a:r>
            <a:r>
              <a:rPr lang="fr-FR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Natolin</a:t>
            </a:r>
            <a:endParaRPr lang="fr-FR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fr-FR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22 </a:t>
            </a:r>
            <a:r>
              <a:rPr lang="fr-FR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February</a:t>
            </a:r>
            <a:r>
              <a:rPr lang="fr-FR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2013</a:t>
            </a:r>
            <a:endParaRPr lang="fr-FR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104" name="Picture 8" descr="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295275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79475" y="758825"/>
            <a:ext cx="7294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3200" b="1">
                <a:solidFill>
                  <a:srgbClr val="FF6600"/>
                </a:solidFill>
                <a:latin typeface="Times New Roman" pitchFamily="18" charset="0"/>
              </a:rPr>
              <a:t>What if the EU becomes party to an AC?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116013" y="1484313"/>
            <a:ext cx="6884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2400" b="1">
                <a:solidFill>
                  <a:schemeClr val="bg1"/>
                </a:solidFill>
              </a:rPr>
              <a:t>The example of NATO : Afghanistan and Libya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68313" y="2133600"/>
            <a:ext cx="823595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CH" sz="2000">
                <a:solidFill>
                  <a:schemeClr val="bg1"/>
                </a:solidFill>
              </a:rPr>
              <a:t> "Rappel du droit"</a:t>
            </a:r>
          </a:p>
          <a:p>
            <a:pPr>
              <a:buFontTx/>
              <a:buChar char="•"/>
            </a:pPr>
            <a:r>
              <a:rPr lang="fr-CH" sz="2000">
                <a:solidFill>
                  <a:schemeClr val="bg1"/>
                </a:solidFill>
              </a:rPr>
              <a:t> Confidence and understanding (what, how, why, confidentiality)</a:t>
            </a:r>
          </a:p>
          <a:p>
            <a:pPr>
              <a:buFontTx/>
              <a:buChar char="•"/>
            </a:pPr>
            <a:r>
              <a:rPr lang="fr-CH" sz="2000">
                <a:solidFill>
                  <a:schemeClr val="bg1"/>
                </a:solidFill>
              </a:rPr>
              <a:t> ICRC access to victims (notifications, detention, …)</a:t>
            </a:r>
          </a:p>
          <a:p>
            <a:pPr>
              <a:buFontTx/>
              <a:buChar char="•"/>
            </a:pPr>
            <a:r>
              <a:rPr lang="fr-CH" sz="2000">
                <a:solidFill>
                  <a:schemeClr val="bg1"/>
                </a:solidFill>
              </a:rPr>
              <a:t> Dialogue on the conduct of hostilities (field level, HQ level, reports, </a:t>
            </a:r>
          </a:p>
          <a:p>
            <a:r>
              <a:rPr lang="fr-CH" sz="2000">
                <a:solidFill>
                  <a:schemeClr val="bg1"/>
                </a:solidFill>
              </a:rPr>
              <a:t>demarches, …)</a:t>
            </a:r>
          </a:p>
          <a:p>
            <a:pPr>
              <a:buFontTx/>
              <a:buChar char="•"/>
            </a:pPr>
            <a:r>
              <a:rPr lang="fr-CH" sz="2000">
                <a:solidFill>
                  <a:schemeClr val="bg1"/>
                </a:solidFill>
              </a:rPr>
              <a:t> Dialogue on detention issues (capture, registration, notification to </a:t>
            </a:r>
          </a:p>
          <a:p>
            <a:r>
              <a:rPr lang="fr-CH" sz="2000">
                <a:solidFill>
                  <a:schemeClr val="bg1"/>
                </a:solidFill>
              </a:rPr>
              <a:t>the ICRC, treatment, release/transfer, residual responsibility/monitoring </a:t>
            </a:r>
          </a:p>
          <a:p>
            <a:r>
              <a:rPr lang="fr-CH" sz="2000">
                <a:solidFill>
                  <a:schemeClr val="bg1"/>
                </a:solidFill>
              </a:rPr>
              <a:t>post-transfer, …)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68313" y="5084763"/>
            <a:ext cx="54054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2000">
                <a:solidFill>
                  <a:schemeClr val="bg1"/>
                </a:solidFill>
              </a:rPr>
              <a:t>Issues of concern:</a:t>
            </a:r>
          </a:p>
          <a:p>
            <a:pPr>
              <a:buFontTx/>
              <a:buChar char="•"/>
            </a:pPr>
            <a:r>
              <a:rPr lang="fr-CH" sz="2000">
                <a:solidFill>
                  <a:schemeClr val="bg1"/>
                </a:solidFill>
              </a:rPr>
              <a:t> Many States, different obligations</a:t>
            </a:r>
          </a:p>
          <a:p>
            <a:pPr>
              <a:buFontTx/>
              <a:buChar char="•"/>
            </a:pPr>
            <a:r>
              <a:rPr lang="fr-CH" sz="2000">
                <a:solidFill>
                  <a:schemeClr val="bg1"/>
                </a:solidFill>
              </a:rPr>
              <a:t> The issue of State's and/or IO's responsibility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CR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60350"/>
            <a:ext cx="2592387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84213" y="3284538"/>
            <a:ext cx="6113462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CH" sz="2800" b="1" dirty="0">
                <a:solidFill>
                  <a:schemeClr val="bg1"/>
                </a:solidFill>
                <a:latin typeface="Times New Roman" pitchFamily="18" charset="0"/>
              </a:rPr>
              <a:t>ICRC </a:t>
            </a:r>
            <a:r>
              <a:rPr lang="fr-CH" sz="2800" b="1" dirty="0" err="1">
                <a:solidFill>
                  <a:schemeClr val="bg1"/>
                </a:solidFill>
                <a:latin typeface="Times New Roman" pitchFamily="18" charset="0"/>
              </a:rPr>
              <a:t>Delegation</a:t>
            </a:r>
            <a:r>
              <a:rPr lang="fr-CH" sz="2800" b="1" dirty="0">
                <a:solidFill>
                  <a:schemeClr val="bg1"/>
                </a:solidFill>
                <a:latin typeface="Times New Roman" pitchFamily="18" charset="0"/>
              </a:rPr>
              <a:t> to the EU and NATO</a:t>
            </a:r>
          </a:p>
          <a:p>
            <a:pPr eaLnBrk="0" hangingPunct="0"/>
            <a:r>
              <a:rPr lang="fr-CH" sz="2800" b="1" dirty="0">
                <a:solidFill>
                  <a:schemeClr val="bg1"/>
                </a:solidFill>
                <a:latin typeface="Times New Roman" pitchFamily="18" charset="0"/>
              </a:rPr>
              <a:t>7, rue Guimard</a:t>
            </a:r>
          </a:p>
          <a:p>
            <a:pPr eaLnBrk="0" hangingPunct="0"/>
            <a:r>
              <a:rPr lang="fr-CH" sz="2800" b="1" dirty="0">
                <a:solidFill>
                  <a:schemeClr val="bg1"/>
                </a:solidFill>
                <a:latin typeface="Times New Roman" pitchFamily="18" charset="0"/>
              </a:rPr>
              <a:t>1040 Brussels</a:t>
            </a:r>
          </a:p>
          <a:p>
            <a:pPr eaLnBrk="0" hangingPunct="0"/>
            <a:r>
              <a:rPr lang="fr-CH" sz="2800" b="1" dirty="0" smtClean="0">
                <a:solidFill>
                  <a:schemeClr val="bg1"/>
                </a:solidFill>
                <a:latin typeface="Times New Roman" pitchFamily="18" charset="0"/>
              </a:rPr>
              <a:t>skolanowski@icrc.org</a:t>
            </a:r>
            <a:endParaRPr lang="fr-CH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www.icrc.org</a:t>
            </a:r>
            <a:endParaRPr lang="fr-CH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79475" y="419100"/>
            <a:ext cx="455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CH" sz="3600" b="1">
                <a:solidFill>
                  <a:srgbClr val="FF6600"/>
                </a:solidFill>
                <a:latin typeface="Times New Roman" pitchFamily="18" charset="0"/>
              </a:rPr>
              <a:t>The ICRC and the EU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486400" y="4446588"/>
          <a:ext cx="3657600" cy="241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Photo Editor Photo" r:id="rId3" imgW="7238095" imgH="4772691" progId="MSPhotoEd.3">
                  <p:embed/>
                </p:oleObj>
              </mc:Choice>
              <mc:Fallback>
                <p:oleObj name="Photo Editor Photo" r:id="rId3" imgW="7238095" imgH="4772691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446588"/>
                        <a:ext cx="3657600" cy="241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08038" y="1963738"/>
            <a:ext cx="55530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CH" sz="28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⇨ </a:t>
            </a:r>
            <a:r>
              <a:rPr lang="fr-CH" sz="2400" b="1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 relationship dating back to 1968</a:t>
            </a:r>
          </a:p>
          <a:p>
            <a:pPr eaLnBrk="0" hangingPunct="0"/>
            <a:endParaRPr lang="fr-CH" sz="2400" b="1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fr-CH" sz="2800" b="1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⇨</a:t>
            </a:r>
            <a:r>
              <a:rPr lang="fr-CH" sz="2400" b="1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The European communities as a donor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31775" y="3813175"/>
            <a:ext cx="4699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CH" sz="24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➨ </a:t>
            </a:r>
            <a:r>
              <a:rPr lang="fr-CH" sz="2400" b="1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The EU has developped and has</a:t>
            </a:r>
          </a:p>
          <a:p>
            <a:pPr eaLnBrk="0" hangingPunct="0"/>
            <a:r>
              <a:rPr lang="fr-CH" sz="2400" b="1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become an international actor</a:t>
            </a:r>
          </a:p>
          <a:p>
            <a:pPr eaLnBrk="0" hangingPunct="0"/>
            <a:endParaRPr lang="fr-CH" sz="2400" b="1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fr-CH" sz="2400" b="1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☞ Change in our relationship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042988" y="5661025"/>
            <a:ext cx="4200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CH" sz="2800" b="1">
                <a:solidFill>
                  <a:schemeClr val="bg1"/>
                </a:solidFill>
                <a:latin typeface="Times New Roman" pitchFamily="18" charset="0"/>
              </a:rPr>
              <a:t>Focus on CFSP and CSDP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808038" y="492125"/>
            <a:ext cx="5759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CH" sz="3600" b="1">
                <a:solidFill>
                  <a:srgbClr val="FF6600"/>
                </a:solidFill>
                <a:latin typeface="Times New Roman" pitchFamily="18" charset="0"/>
              </a:rPr>
              <a:t>The ICRC and the EU today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1700213"/>
            <a:ext cx="850582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fr-CH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fr-CH" sz="2400" dirty="0" err="1">
                <a:solidFill>
                  <a:schemeClr val="bg1"/>
                </a:solidFill>
                <a:latin typeface="Times New Roman" pitchFamily="18" charset="0"/>
              </a:rPr>
              <a:t>Specific</a:t>
            </a:r>
            <a:r>
              <a:rPr lang="fr-CH" sz="2400" dirty="0">
                <a:solidFill>
                  <a:schemeClr val="bg1"/>
                </a:solidFill>
                <a:latin typeface="Times New Roman" pitchFamily="18" charset="0"/>
              </a:rPr>
              <a:t> training and exchange of </a:t>
            </a:r>
            <a:r>
              <a:rPr lang="fr-CH" sz="2400" dirty="0" err="1">
                <a:solidFill>
                  <a:schemeClr val="bg1"/>
                </a:solidFill>
                <a:latin typeface="Times New Roman" pitchFamily="18" charset="0"/>
              </a:rPr>
              <a:t>views</a:t>
            </a:r>
            <a:r>
              <a:rPr lang="fr-CH" sz="2400" dirty="0">
                <a:solidFill>
                  <a:schemeClr val="bg1"/>
                </a:solidFill>
                <a:latin typeface="Times New Roman" pitchFamily="18" charset="0"/>
              </a:rPr>
              <a:t> (PR, GSCEU, EC, EEAS)</a:t>
            </a:r>
          </a:p>
          <a:p>
            <a:pPr eaLnBrk="0" hangingPunct="0"/>
            <a:endParaRPr lang="fr-CH" sz="24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fr-CH" sz="2400" dirty="0">
                <a:solidFill>
                  <a:schemeClr val="bg1"/>
                </a:solidFill>
                <a:latin typeface="Times New Roman" pitchFamily="18" charset="0"/>
              </a:rPr>
              <a:t> Participation in </a:t>
            </a:r>
            <a:r>
              <a:rPr lang="fr-CH" sz="2400" dirty="0" err="1">
                <a:solidFill>
                  <a:schemeClr val="bg1"/>
                </a:solidFill>
                <a:latin typeface="Times New Roman" pitchFamily="18" charset="0"/>
              </a:rPr>
              <a:t>working</a:t>
            </a:r>
            <a:r>
              <a:rPr lang="fr-CH" sz="2400" dirty="0">
                <a:solidFill>
                  <a:schemeClr val="bg1"/>
                </a:solidFill>
                <a:latin typeface="Times New Roman" pitchFamily="18" charset="0"/>
              </a:rPr>
              <a:t> groups: PSC, </a:t>
            </a:r>
            <a:r>
              <a:rPr lang="fr-CH" sz="2400" dirty="0" err="1">
                <a:solidFill>
                  <a:schemeClr val="bg1"/>
                </a:solidFill>
                <a:latin typeface="Times New Roman" pitchFamily="18" charset="0"/>
              </a:rPr>
              <a:t>thematic</a:t>
            </a:r>
            <a:r>
              <a:rPr lang="fr-CH" sz="2400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fr-CH" sz="2400" dirty="0" err="1">
                <a:solidFill>
                  <a:schemeClr val="bg1"/>
                </a:solidFill>
                <a:latin typeface="Times New Roman" pitchFamily="18" charset="0"/>
              </a:rPr>
              <a:t>geographical</a:t>
            </a:r>
            <a:endParaRPr lang="fr-CH" sz="24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fr-CH" sz="24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fr-CH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fr-CH" sz="2400" dirty="0" err="1">
                <a:solidFill>
                  <a:schemeClr val="bg1"/>
                </a:solidFill>
                <a:latin typeface="Times New Roman" pitchFamily="18" charset="0"/>
              </a:rPr>
              <a:t>Bilateral</a:t>
            </a:r>
            <a:r>
              <a:rPr lang="fr-CH" sz="2400" dirty="0">
                <a:solidFill>
                  <a:schemeClr val="bg1"/>
                </a:solidFill>
                <a:latin typeface="Times New Roman" pitchFamily="18" charset="0"/>
              </a:rPr>
              <a:t> (</a:t>
            </a:r>
            <a:r>
              <a:rPr lang="fr-CH" sz="2400" dirty="0" err="1">
                <a:solidFill>
                  <a:schemeClr val="bg1"/>
                </a:solidFill>
                <a:latin typeface="Times New Roman" pitchFamily="18" charset="0"/>
              </a:rPr>
              <a:t>confidential</a:t>
            </a:r>
            <a:r>
              <a:rPr lang="fr-CH" sz="2400" dirty="0">
                <a:solidFill>
                  <a:schemeClr val="bg1"/>
                </a:solidFill>
                <a:latin typeface="Times New Roman" pitchFamily="18" charset="0"/>
              </a:rPr>
              <a:t>) dialogue</a:t>
            </a:r>
          </a:p>
          <a:p>
            <a:pPr eaLnBrk="0" hangingPunct="0"/>
            <a:endParaRPr lang="fr-CH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31775" y="4602163"/>
            <a:ext cx="51927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CH" sz="2400" b="1" u="sng">
                <a:solidFill>
                  <a:schemeClr val="bg1"/>
                </a:solidFill>
                <a:latin typeface="Times New Roman" pitchFamily="18" charset="0"/>
              </a:rPr>
              <a:t>Aim:</a:t>
            </a:r>
            <a:r>
              <a:rPr lang="fr-CH" sz="2400">
                <a:solidFill>
                  <a:schemeClr val="bg1"/>
                </a:solidFill>
                <a:latin typeface="Times New Roman" pitchFamily="18" charset="0"/>
              </a:rPr>
              <a:t> awareness on humanitarian issues, </a:t>
            </a:r>
          </a:p>
          <a:p>
            <a:pPr eaLnBrk="0" hangingPunct="0"/>
            <a:r>
              <a:rPr lang="fr-CH" sz="2400">
                <a:solidFill>
                  <a:schemeClr val="bg1"/>
                </a:solidFill>
                <a:latin typeface="Times New Roman" pitchFamily="18" charset="0"/>
              </a:rPr>
              <a:t>on IHL issues, on ICRC activities</a:t>
            </a:r>
            <a:endParaRPr lang="fr-CH" sz="2800" b="1" u="sng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31775" y="5465763"/>
            <a:ext cx="49101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CH" sz="2400">
                <a:solidFill>
                  <a:schemeClr val="bg1"/>
                </a:solidFill>
                <a:latin typeface="Times New Roman" pitchFamily="18" charset="0"/>
              </a:rPr>
              <a:t>A similar approach with other regional</a:t>
            </a:r>
          </a:p>
          <a:p>
            <a:pPr eaLnBrk="0" hangingPunct="0"/>
            <a:r>
              <a:rPr lang="fr-CH" sz="2400">
                <a:solidFill>
                  <a:schemeClr val="bg1"/>
                </a:solidFill>
                <a:latin typeface="Times New Roman" pitchFamily="18" charset="0"/>
              </a:rPr>
              <a:t>or international organisations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747" y="4077072"/>
            <a:ext cx="3776253" cy="278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79475" y="758825"/>
            <a:ext cx="4329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3200" b="1">
                <a:solidFill>
                  <a:srgbClr val="FF6600"/>
                </a:solidFill>
                <a:latin typeface="Times New Roman" pitchFamily="18" charset="0"/>
              </a:rPr>
              <a:t>The EU IHL Guidelines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258888" y="2060575"/>
            <a:ext cx="497123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CH" sz="2400" b="1" dirty="0">
                <a:solidFill>
                  <a:schemeClr val="bg1"/>
                </a:solidFill>
              </a:rPr>
              <a:t> A unique instrument</a:t>
            </a:r>
          </a:p>
          <a:p>
            <a:pPr>
              <a:buFontTx/>
              <a:buChar char="•"/>
            </a:pPr>
            <a:endParaRPr lang="fr-CH" sz="2400" b="1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fr-CH" sz="2400" b="1" dirty="0">
                <a:solidFill>
                  <a:schemeClr val="bg1"/>
                </a:solidFill>
              </a:rPr>
              <a:t> Not </a:t>
            </a:r>
            <a:r>
              <a:rPr lang="fr-CH" sz="2400" b="1" dirty="0" err="1">
                <a:solidFill>
                  <a:schemeClr val="bg1"/>
                </a:solidFill>
              </a:rPr>
              <a:t>easy</a:t>
            </a:r>
            <a:r>
              <a:rPr lang="fr-CH" sz="2400" b="1" dirty="0">
                <a:solidFill>
                  <a:schemeClr val="bg1"/>
                </a:solidFill>
              </a:rPr>
              <a:t> to </a:t>
            </a:r>
            <a:r>
              <a:rPr lang="fr-CH" sz="2400" b="1" dirty="0" err="1">
                <a:solidFill>
                  <a:schemeClr val="bg1"/>
                </a:solidFill>
              </a:rPr>
              <a:t>implement</a:t>
            </a:r>
            <a:endParaRPr lang="fr-CH" sz="2400" b="1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fr-CH" sz="2400" b="1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fr-CH" sz="2400" b="1" dirty="0">
                <a:solidFill>
                  <a:schemeClr val="bg1"/>
                </a:solidFill>
              </a:rPr>
              <a:t> Relations </a:t>
            </a:r>
            <a:r>
              <a:rPr lang="fr-CH" sz="2400" b="1" dirty="0" err="1">
                <a:solidFill>
                  <a:schemeClr val="bg1"/>
                </a:solidFill>
              </a:rPr>
              <a:t>with</a:t>
            </a:r>
            <a:r>
              <a:rPr lang="fr-CH" sz="2400" b="1" dirty="0">
                <a:solidFill>
                  <a:schemeClr val="bg1"/>
                </a:solidFill>
              </a:rPr>
              <a:t> </a:t>
            </a:r>
            <a:r>
              <a:rPr lang="fr-CH" sz="2400" b="1" dirty="0" err="1">
                <a:solidFill>
                  <a:schemeClr val="bg1"/>
                </a:solidFill>
              </a:rPr>
              <a:t>other</a:t>
            </a:r>
            <a:r>
              <a:rPr lang="fr-CH" sz="2400" b="1" dirty="0">
                <a:solidFill>
                  <a:schemeClr val="bg1"/>
                </a:solidFill>
              </a:rPr>
              <a:t> Guidelines</a:t>
            </a:r>
          </a:p>
          <a:p>
            <a:pPr>
              <a:buFontTx/>
              <a:buChar char="•"/>
            </a:pPr>
            <a:endParaRPr lang="fr-CH" sz="2400" b="1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fr-CH" sz="2400" b="1" dirty="0" smtClean="0">
                <a:solidFill>
                  <a:schemeClr val="bg1"/>
                </a:solidFill>
              </a:rPr>
              <a:t> </a:t>
            </a:r>
            <a:r>
              <a:rPr lang="fr-CH" sz="2400" b="1" dirty="0" err="1" smtClean="0">
                <a:solidFill>
                  <a:schemeClr val="bg1"/>
                </a:solidFill>
              </a:rPr>
              <a:t>Reporting</a:t>
            </a:r>
            <a:r>
              <a:rPr lang="fr-CH" sz="2400" b="1" dirty="0" smtClean="0">
                <a:solidFill>
                  <a:schemeClr val="bg1"/>
                </a:solidFill>
              </a:rPr>
              <a:t> </a:t>
            </a:r>
            <a:r>
              <a:rPr lang="fr-CH" sz="2400" b="1" dirty="0">
                <a:solidFill>
                  <a:schemeClr val="bg1"/>
                </a:solidFill>
              </a:rPr>
              <a:t>as of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00113" y="692150"/>
            <a:ext cx="52530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3200" b="1">
                <a:solidFill>
                  <a:srgbClr val="FF6600"/>
                </a:solidFill>
                <a:latin typeface="Times New Roman" pitchFamily="18" charset="0"/>
              </a:rPr>
              <a:t>The EU as a diplomatic actor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71550" y="2205038"/>
            <a:ext cx="790575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CH" sz="2400" b="1">
                <a:solidFill>
                  <a:schemeClr val="bg1"/>
                </a:solidFill>
              </a:rPr>
              <a:t> Development of IHL</a:t>
            </a:r>
          </a:p>
          <a:p>
            <a:pPr>
              <a:buFontTx/>
              <a:buChar char="•"/>
            </a:pPr>
            <a:endParaRPr lang="fr-CH" sz="2400" b="1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fr-CH" sz="2400" b="1">
                <a:solidFill>
                  <a:schemeClr val="bg1"/>
                </a:solidFill>
              </a:rPr>
              <a:t> Positioning on humanitarian issues (conferences…)</a:t>
            </a:r>
          </a:p>
          <a:p>
            <a:pPr>
              <a:buFontTx/>
              <a:buChar char="•"/>
            </a:pPr>
            <a:endParaRPr lang="fr-CH" sz="2400" b="1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fr-CH" sz="2400" b="1">
                <a:solidFill>
                  <a:schemeClr val="bg1"/>
                </a:solidFill>
              </a:rPr>
              <a:t> Influence on third States and non-state actors</a:t>
            </a:r>
          </a:p>
          <a:p>
            <a:pPr>
              <a:buFontTx/>
              <a:buChar char="•"/>
            </a:pPr>
            <a:endParaRPr lang="fr-CH" sz="2400" b="1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fr-CH" sz="2400" b="1">
                <a:solidFill>
                  <a:schemeClr val="bg1"/>
                </a:solidFill>
              </a:rPr>
              <a:t> Humanitarian mobilization</a:t>
            </a:r>
          </a:p>
          <a:p>
            <a:pPr>
              <a:buFontTx/>
              <a:buChar char="•"/>
            </a:pPr>
            <a:endParaRPr lang="fr-CH" sz="2400" b="1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fr-CH" sz="2400" b="1">
                <a:solidFill>
                  <a:schemeClr val="bg1"/>
                </a:solidFill>
              </a:rPr>
              <a:t> BUT: EU not always well perceived - limits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35013" y="758825"/>
            <a:ext cx="5254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3200" b="1">
                <a:solidFill>
                  <a:srgbClr val="FF6600"/>
                </a:solidFill>
                <a:latin typeface="Times New Roman" pitchFamily="18" charset="0"/>
              </a:rPr>
              <a:t>The EU as an economic actor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27088" y="1557338"/>
            <a:ext cx="47037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2400" b="1">
                <a:solidFill>
                  <a:schemeClr val="bg1"/>
                </a:solidFill>
              </a:rPr>
              <a:t>No ICRC involvment regarding:</a:t>
            </a:r>
          </a:p>
          <a:p>
            <a:endParaRPr lang="fr-CH" sz="2400" b="1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fr-CH" sz="2400" b="1">
                <a:solidFill>
                  <a:schemeClr val="bg1"/>
                </a:solidFill>
              </a:rPr>
              <a:t> sanctions</a:t>
            </a:r>
          </a:p>
          <a:p>
            <a:pPr>
              <a:buFontTx/>
              <a:buChar char="•"/>
            </a:pPr>
            <a:r>
              <a:rPr lang="fr-CH" sz="2400" b="1">
                <a:solidFill>
                  <a:schemeClr val="bg1"/>
                </a:solidFill>
              </a:rPr>
              <a:t> conditionality clause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27088" y="3716338"/>
            <a:ext cx="732631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2400" b="1">
                <a:solidFill>
                  <a:schemeClr val="bg1"/>
                </a:solidFill>
              </a:rPr>
              <a:t>ICRC interest but no direct involvment regarding:</a:t>
            </a:r>
          </a:p>
          <a:p>
            <a:endParaRPr lang="fr-CH" sz="2400" b="1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fr-CH" sz="2400" b="1">
                <a:solidFill>
                  <a:schemeClr val="bg1"/>
                </a:solidFill>
              </a:rPr>
              <a:t> ICC clause</a:t>
            </a:r>
          </a:p>
          <a:p>
            <a:pPr>
              <a:buFontTx/>
              <a:buChar char="•"/>
            </a:pPr>
            <a:r>
              <a:rPr lang="fr-CH" sz="2400" b="1">
                <a:solidFill>
                  <a:schemeClr val="bg1"/>
                </a:solidFill>
              </a:rPr>
              <a:t> Arms export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827088" y="765175"/>
            <a:ext cx="56149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3200" b="1">
                <a:solidFill>
                  <a:srgbClr val="FF6600"/>
                </a:solidFill>
                <a:latin typeface="Times New Roman" pitchFamily="18" charset="0"/>
              </a:rPr>
              <a:t>The EU as a development actor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88938" y="1844675"/>
            <a:ext cx="8755062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2400" b="1">
                <a:solidFill>
                  <a:schemeClr val="bg1"/>
                </a:solidFill>
              </a:rPr>
              <a:t>Not really ICRC field of work but…</a:t>
            </a:r>
          </a:p>
          <a:p>
            <a:endParaRPr lang="fr-CH" sz="2400" b="1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fr-CH" sz="2400" b="1">
                <a:solidFill>
                  <a:schemeClr val="bg1"/>
                </a:solidFill>
              </a:rPr>
              <a:t> We are about to sign a contract based on Stability </a:t>
            </a:r>
          </a:p>
          <a:p>
            <a:r>
              <a:rPr lang="fr-CH" sz="2400" b="1">
                <a:solidFill>
                  <a:schemeClr val="bg1"/>
                </a:solidFill>
              </a:rPr>
              <a:t>Instrument (activities in Niger)</a:t>
            </a:r>
          </a:p>
          <a:p>
            <a:endParaRPr lang="fr-CH" sz="2400" b="1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fr-CH" sz="2400" b="1">
                <a:solidFill>
                  <a:schemeClr val="bg1"/>
                </a:solidFill>
              </a:rPr>
              <a:t> Some EU National Societies were financed to disseminate</a:t>
            </a:r>
          </a:p>
          <a:p>
            <a:r>
              <a:rPr lang="fr-CH" sz="2400" b="1">
                <a:solidFill>
                  <a:schemeClr val="bg1"/>
                </a:solidFill>
              </a:rPr>
              <a:t>IHL on the basis of the Human Rights and Democracy </a:t>
            </a:r>
          </a:p>
          <a:p>
            <a:r>
              <a:rPr lang="fr-CH" sz="2400" b="1">
                <a:solidFill>
                  <a:schemeClr val="bg1"/>
                </a:solidFill>
              </a:rPr>
              <a:t>Instrument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79475" y="758825"/>
            <a:ext cx="5119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3200" b="1">
                <a:solidFill>
                  <a:srgbClr val="FF6600"/>
                </a:solidFill>
                <a:latin typeface="Times New Roman" pitchFamily="18" charset="0"/>
              </a:rPr>
              <a:t>The EU as a legislative actor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76263" y="2133600"/>
            <a:ext cx="8567737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CH" sz="2400" b="1">
                <a:solidFill>
                  <a:schemeClr val="bg1"/>
                </a:solidFill>
              </a:rPr>
              <a:t> No direct implication on IHL issues</a:t>
            </a:r>
          </a:p>
          <a:p>
            <a:pPr>
              <a:buFontTx/>
              <a:buChar char="•"/>
            </a:pPr>
            <a:endParaRPr lang="fr-CH" sz="2400" b="1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fr-CH" sz="2400" b="1">
                <a:solidFill>
                  <a:schemeClr val="bg1"/>
                </a:solidFill>
              </a:rPr>
              <a:t> Can have implication on operational issues (terrorism…)</a:t>
            </a:r>
          </a:p>
          <a:p>
            <a:pPr>
              <a:buFontTx/>
              <a:buChar char="•"/>
            </a:pPr>
            <a:endParaRPr lang="fr-CH" sz="2400" b="1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fr-CH" sz="2400" b="1">
                <a:solidFill>
                  <a:schemeClr val="bg1"/>
                </a:solidFill>
              </a:rPr>
              <a:t> Interest for the work of the Court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79475" y="758825"/>
            <a:ext cx="5614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3200" b="1">
                <a:solidFill>
                  <a:srgbClr val="FF6600"/>
                </a:solidFill>
                <a:latin typeface="Times New Roman" pitchFamily="18" charset="0"/>
              </a:rPr>
              <a:t>The EU as an operational actor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68313" y="2060575"/>
            <a:ext cx="8615362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CH" sz="2400" b="1">
                <a:solidFill>
                  <a:schemeClr val="bg1"/>
                </a:solidFill>
              </a:rPr>
              <a:t> EU sometimes deployed in armed conflict situations</a:t>
            </a:r>
          </a:p>
          <a:p>
            <a:pPr>
              <a:buFontTx/>
              <a:buChar char="•"/>
            </a:pPr>
            <a:endParaRPr lang="fr-CH" sz="2400" b="1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fr-CH" sz="2400" b="1">
                <a:solidFill>
                  <a:schemeClr val="bg1"/>
                </a:solidFill>
              </a:rPr>
              <a:t> So far, has not been a party to an armed conflict, BUT…</a:t>
            </a:r>
          </a:p>
          <a:p>
            <a:pPr>
              <a:buFontTx/>
              <a:buChar char="•"/>
            </a:pPr>
            <a:endParaRPr lang="fr-CH" sz="2400" b="1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fr-CH" sz="2400" b="1">
                <a:solidFill>
                  <a:schemeClr val="bg1"/>
                </a:solidFill>
              </a:rPr>
              <a:t> Dialogue on doctrines and legal framework of operations</a:t>
            </a:r>
          </a:p>
          <a:p>
            <a:pPr>
              <a:buFontTx/>
              <a:buChar char="•"/>
            </a:pPr>
            <a:endParaRPr lang="fr-CH" sz="2400" b="1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fr-CH" sz="2400" b="1">
                <a:solidFill>
                  <a:schemeClr val="bg1"/>
                </a:solidFill>
              </a:rPr>
              <a:t> Dialogue on technical legal issues (ad hoc, </a:t>
            </a:r>
          </a:p>
          <a:p>
            <a:r>
              <a:rPr lang="fr-CH" sz="2400" b="1">
                <a:solidFill>
                  <a:schemeClr val="bg1"/>
                </a:solidFill>
              </a:rPr>
              <a:t>Bruges Colloquium, 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473</Words>
  <Application>Microsoft Office PowerPoint</Application>
  <PresentationFormat>On-screen Show (4:3)</PresentationFormat>
  <Paragraphs>94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Arial Unicode MS</vt:lpstr>
      <vt:lpstr>Default Design</vt:lpstr>
      <vt:lpstr>Microsoft Photo Editor 3.0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ICRC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ICRC</dc:creator>
  <cp:lastModifiedBy>ICRC</cp:lastModifiedBy>
  <cp:revision>15</cp:revision>
  <dcterms:created xsi:type="dcterms:W3CDTF">2012-03-27T09:58:57Z</dcterms:created>
  <dcterms:modified xsi:type="dcterms:W3CDTF">2013-02-11T11:10:14Z</dcterms:modified>
</cp:coreProperties>
</file>