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28"/>
  </p:notesMasterIdLst>
  <p:handoutMasterIdLst>
    <p:handoutMasterId r:id="rId29"/>
  </p:handoutMasterIdLst>
  <p:sldIdLst>
    <p:sldId id="308" r:id="rId2"/>
    <p:sldId id="257" r:id="rId3"/>
    <p:sldId id="258" r:id="rId4"/>
    <p:sldId id="259" r:id="rId5"/>
    <p:sldId id="303" r:id="rId6"/>
    <p:sldId id="304" r:id="rId7"/>
    <p:sldId id="294" r:id="rId8"/>
    <p:sldId id="260" r:id="rId9"/>
    <p:sldId id="261" r:id="rId10"/>
    <p:sldId id="262" r:id="rId11"/>
    <p:sldId id="279" r:id="rId12"/>
    <p:sldId id="301" r:id="rId13"/>
    <p:sldId id="305" r:id="rId14"/>
    <p:sldId id="265" r:id="rId15"/>
    <p:sldId id="263" r:id="rId16"/>
    <p:sldId id="264" r:id="rId17"/>
    <p:sldId id="266" r:id="rId18"/>
    <p:sldId id="267" r:id="rId19"/>
    <p:sldId id="268" r:id="rId20"/>
    <p:sldId id="269" r:id="rId21"/>
    <p:sldId id="270" r:id="rId22"/>
    <p:sldId id="280" r:id="rId23"/>
    <p:sldId id="271" r:id="rId24"/>
    <p:sldId id="277" r:id="rId25"/>
    <p:sldId id="293" r:id="rId26"/>
    <p:sldId id="307" r:id="rId27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8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8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8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8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8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8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8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8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8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CCFF"/>
    <a:srgbClr val="6699FF"/>
    <a:srgbClr val="CCECFF"/>
    <a:srgbClr val="FF0000"/>
    <a:srgbClr val="3366FF"/>
    <a:srgbClr val="000066"/>
    <a:srgbClr val="000099"/>
    <a:srgbClr val="FFFF00"/>
    <a:srgbClr val="0033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40" autoAdjust="0"/>
    <p:restoredTop sz="94683" autoAdjust="0"/>
  </p:normalViewPr>
  <p:slideViewPr>
    <p:cSldViewPr>
      <p:cViewPr varScale="1">
        <p:scale>
          <a:sx n="70" d="100"/>
          <a:sy n="70" d="100"/>
        </p:scale>
        <p:origin x="-516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948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8.wmf"/><Relationship Id="rId1" Type="http://schemas.openxmlformats.org/officeDocument/2006/relationships/image" Target="../media/image7.wmf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image" Target="../media/image12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1026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GB"/>
          </a:p>
        </p:txBody>
      </p:sp>
      <p:sp>
        <p:nvSpPr>
          <p:cNvPr id="37891" name="Rectangle 1027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GB"/>
          </a:p>
        </p:txBody>
      </p:sp>
      <p:sp>
        <p:nvSpPr>
          <p:cNvPr id="37892" name="Rectangle 1028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GB"/>
          </a:p>
        </p:txBody>
      </p:sp>
      <p:sp>
        <p:nvSpPr>
          <p:cNvPr id="37893" name="Rectangle 1029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2A226FCB-0001-4F3C-A8E9-A8DB486A998E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683948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fr-CH"/>
          </a:p>
        </p:txBody>
      </p:sp>
      <p:sp>
        <p:nvSpPr>
          <p:cNvPr id="5120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fr-CH"/>
          </a:p>
        </p:txBody>
      </p:sp>
      <p:sp>
        <p:nvSpPr>
          <p:cNvPr id="5120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5120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CH" smtClean="0"/>
              <a:t>Click to edit Master text styles</a:t>
            </a:r>
          </a:p>
          <a:p>
            <a:pPr lvl="1"/>
            <a:r>
              <a:rPr lang="fr-CH" smtClean="0"/>
              <a:t>Second level</a:t>
            </a:r>
          </a:p>
          <a:p>
            <a:pPr lvl="2"/>
            <a:r>
              <a:rPr lang="fr-CH" smtClean="0"/>
              <a:t>Third level</a:t>
            </a:r>
          </a:p>
          <a:p>
            <a:pPr lvl="3"/>
            <a:r>
              <a:rPr lang="fr-CH" smtClean="0"/>
              <a:t>Fourth level</a:t>
            </a:r>
          </a:p>
          <a:p>
            <a:pPr lvl="4"/>
            <a:r>
              <a:rPr lang="fr-CH" smtClean="0"/>
              <a:t>Fifth level</a:t>
            </a:r>
          </a:p>
        </p:txBody>
      </p:sp>
      <p:sp>
        <p:nvSpPr>
          <p:cNvPr id="5120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fr-CH"/>
          </a:p>
        </p:txBody>
      </p:sp>
      <p:sp>
        <p:nvSpPr>
          <p:cNvPr id="5120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7F5C90CB-CC91-45E3-AA48-5228EDC469BE}" type="slidenum">
              <a:rPr lang="fr-CH"/>
              <a:pPr/>
              <a:t>‹#›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418412815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FE9F4EF-76B2-4401-9DEA-A66C2F793B0A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91294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D8F0240-FB86-4596-B348-BEBDAB5AAE88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29435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C670E94-0BF1-4AB7-ACE4-B986E8E89727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01068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43017AE-8DB6-407B-B3A9-3917CB49EA36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7177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329699D-6F4B-40CD-84D1-C36FE1166E35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74392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059E33C-6BC3-498A-A44D-7AD22857608B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64883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E57F2A2-F62F-4030-8099-F211C7E41FD0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59691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EFB534A-0B08-45CB-95A0-CB5B772ACDAF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58267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0B91E8B-2F94-4337-A5C7-D953EE74BB5C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66604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7E22B44-1C21-421B-B9F0-E8F08465783A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83591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33CA3C9-CAC5-4009-A44E-019538F48307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16498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6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63C6CD36-B5F2-4DF1-A539-794B398771A8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wmf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7" Type="http://schemas.openxmlformats.org/officeDocument/2006/relationships/image" Target="../media/image13.e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6" Type="http://schemas.openxmlformats.org/officeDocument/2006/relationships/oleObject" Target="file:///\\GVA\dfsroot\common\REX\PRESENTATIONS%20ON%20PPT%202012\COORD%20files%20for%20presentations%20update\COORD%20files%20for%20updates-excel2010\2.%20Contribution_details2012.xlsx!2012%20GRAPH%20SUM!%5b2.%20Contribution_details2012.xlsx%5d2012%20GRAPH%20SUM%20Chart%201" TargetMode="External"/><Relationship Id="rId5" Type="http://schemas.openxmlformats.org/officeDocument/2006/relationships/image" Target="../media/image12.emf"/><Relationship Id="rId4" Type="http://schemas.openxmlformats.org/officeDocument/2006/relationships/oleObject" Target="../embeddings/oleObject3.bin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oleObject" Target="file:///\\GVA\dfsroot\common\REX\PRESENTATIONS%20ON%20PPT%202012\COORD%20files%20for%20presentations%20update\COORD%20files%20for%20updates-excel2010\4.%2020majorDonors2012.xlsx!20majorDonors-govt+EU-graph!%5b4.%2020majorDonors2012.xlsx%5d20majorDonors-govt+EU-graph%20Chart%201" TargetMode="Externa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Relationship Id="rId4" Type="http://schemas.openxmlformats.org/officeDocument/2006/relationships/image" Target="../media/image15.emf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3.jpeg"/><Relationship Id="rId4" Type="http://schemas.openxmlformats.org/officeDocument/2006/relationships/image" Target="../media/image32.jpe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wm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wmf"/><Relationship Id="rId2" Type="http://schemas.openxmlformats.org/officeDocument/2006/relationships/image" Target="../media/image3.wm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7" Type="http://schemas.openxmlformats.org/officeDocument/2006/relationships/image" Target="../media/image9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8.wmf"/><Relationship Id="rId5" Type="http://schemas.openxmlformats.org/officeDocument/2006/relationships/oleObject" Target="../embeddings/oleObject2.bin"/><Relationship Id="rId4" Type="http://schemas.openxmlformats.org/officeDocument/2006/relationships/image" Target="../media/image7.wmf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11560" y="976942"/>
            <a:ext cx="8007513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CH" sz="4000" b="1" dirty="0" smtClean="0">
                <a:solidFill>
                  <a:schemeClr val="bg1"/>
                </a:solidFill>
              </a:rPr>
              <a:t>The </a:t>
            </a:r>
            <a:r>
              <a:rPr lang="fr-CH" sz="4000" b="1" dirty="0" err="1" smtClean="0">
                <a:solidFill>
                  <a:schemeClr val="bg1"/>
                </a:solidFill>
              </a:rPr>
              <a:t>ICRC’s</a:t>
            </a:r>
            <a:r>
              <a:rPr lang="fr-CH" sz="4000" b="1" dirty="0" smtClean="0">
                <a:solidFill>
                  <a:schemeClr val="bg1"/>
                </a:solidFill>
              </a:rPr>
              <a:t> </a:t>
            </a:r>
            <a:r>
              <a:rPr lang="fr-CH" sz="4000" b="1" dirty="0" err="1" smtClean="0">
                <a:solidFill>
                  <a:schemeClr val="bg1"/>
                </a:solidFill>
              </a:rPr>
              <a:t>humanitarian</a:t>
            </a:r>
            <a:r>
              <a:rPr lang="fr-CH" sz="4000" b="1" dirty="0" smtClean="0">
                <a:solidFill>
                  <a:schemeClr val="bg1"/>
                </a:solidFill>
              </a:rPr>
              <a:t> action in</a:t>
            </a:r>
          </a:p>
          <a:p>
            <a:pPr algn="ctr"/>
            <a:r>
              <a:rPr lang="fr-CH" sz="4000" b="1" dirty="0" err="1">
                <a:solidFill>
                  <a:schemeClr val="bg1"/>
                </a:solidFill>
              </a:rPr>
              <a:t>t</a:t>
            </a:r>
            <a:r>
              <a:rPr lang="fr-CH" sz="4000" b="1" dirty="0" err="1" smtClean="0">
                <a:solidFill>
                  <a:schemeClr val="bg1"/>
                </a:solidFill>
              </a:rPr>
              <a:t>oday’s</a:t>
            </a:r>
            <a:r>
              <a:rPr lang="fr-CH" sz="4000" b="1" dirty="0" smtClean="0">
                <a:solidFill>
                  <a:schemeClr val="bg1"/>
                </a:solidFill>
              </a:rPr>
              <a:t> </a:t>
            </a:r>
            <a:r>
              <a:rPr lang="fr-CH" sz="4000" b="1" dirty="0" err="1" smtClean="0">
                <a:solidFill>
                  <a:schemeClr val="bg1"/>
                </a:solidFill>
              </a:rPr>
              <a:t>armed</a:t>
            </a:r>
            <a:r>
              <a:rPr lang="fr-CH" sz="4000" b="1" dirty="0" smtClean="0">
                <a:solidFill>
                  <a:schemeClr val="bg1"/>
                </a:solidFill>
              </a:rPr>
              <a:t> </a:t>
            </a:r>
            <a:r>
              <a:rPr lang="fr-CH" sz="4000" b="1" dirty="0" err="1" smtClean="0">
                <a:solidFill>
                  <a:schemeClr val="bg1"/>
                </a:solidFill>
              </a:rPr>
              <a:t>conflicts</a:t>
            </a:r>
            <a:endParaRPr lang="en-GB" sz="4000" b="1" dirty="0">
              <a:solidFill>
                <a:schemeClr val="bg1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089015" y="4470211"/>
            <a:ext cx="287610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H" sz="2400" dirty="0" smtClean="0">
                <a:solidFill>
                  <a:schemeClr val="bg1"/>
                </a:solidFill>
              </a:rPr>
              <a:t>Stéphane </a:t>
            </a:r>
            <a:r>
              <a:rPr lang="fr-CH" sz="2400" dirty="0" err="1" smtClean="0">
                <a:solidFill>
                  <a:schemeClr val="bg1"/>
                </a:solidFill>
              </a:rPr>
              <a:t>Kolanowski</a:t>
            </a:r>
            <a:endParaRPr lang="fr-CH" sz="2400" dirty="0" smtClean="0">
              <a:solidFill>
                <a:schemeClr val="bg1"/>
              </a:solidFill>
            </a:endParaRPr>
          </a:p>
          <a:p>
            <a:r>
              <a:rPr lang="fr-CH" sz="2400" dirty="0" smtClean="0">
                <a:solidFill>
                  <a:schemeClr val="bg1"/>
                </a:solidFill>
              </a:rPr>
              <a:t>ICRC Brussels</a:t>
            </a:r>
            <a:endParaRPr lang="en-GB" sz="2400" dirty="0">
              <a:solidFill>
                <a:schemeClr val="bg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095911" y="5301208"/>
            <a:ext cx="366561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H" sz="2400" b="1" dirty="0" err="1" smtClean="0">
                <a:solidFill>
                  <a:srgbClr val="CCCCFF"/>
                </a:solidFill>
              </a:rPr>
              <a:t>College</a:t>
            </a:r>
            <a:r>
              <a:rPr lang="fr-CH" sz="2400" b="1" dirty="0" smtClean="0">
                <a:solidFill>
                  <a:srgbClr val="CCCCFF"/>
                </a:solidFill>
              </a:rPr>
              <a:t> of Europe, </a:t>
            </a:r>
            <a:r>
              <a:rPr lang="fr-CH" sz="2400" b="1" dirty="0" err="1" smtClean="0">
                <a:solidFill>
                  <a:srgbClr val="CCCCFF"/>
                </a:solidFill>
              </a:rPr>
              <a:t>Natolin</a:t>
            </a:r>
            <a:endParaRPr lang="fr-CH" sz="2400" b="1" dirty="0" smtClean="0">
              <a:solidFill>
                <a:srgbClr val="CCCCFF"/>
              </a:solidFill>
            </a:endParaRPr>
          </a:p>
          <a:p>
            <a:r>
              <a:rPr lang="fr-CH" sz="2400" b="1" dirty="0" smtClean="0">
                <a:solidFill>
                  <a:srgbClr val="CCCCFF"/>
                </a:solidFill>
              </a:rPr>
              <a:t>22 </a:t>
            </a:r>
            <a:r>
              <a:rPr lang="fr-CH" sz="2400" b="1" dirty="0" err="1" smtClean="0">
                <a:solidFill>
                  <a:srgbClr val="CCCCFF"/>
                </a:solidFill>
              </a:rPr>
              <a:t>February</a:t>
            </a:r>
            <a:r>
              <a:rPr lang="fr-CH" sz="2400" b="1" dirty="0" smtClean="0">
                <a:solidFill>
                  <a:srgbClr val="CCCCFF"/>
                </a:solidFill>
              </a:rPr>
              <a:t> 2013</a:t>
            </a:r>
            <a:endParaRPr lang="en-GB" sz="2400" b="1" dirty="0">
              <a:solidFill>
                <a:srgbClr val="CCCCFF"/>
              </a:solidFill>
            </a:endParaRPr>
          </a:p>
        </p:txBody>
      </p:sp>
      <p:pic>
        <p:nvPicPr>
          <p:cNvPr id="86018" name="Picture 2" descr="Dès qu’ils arrivent au point de distribution, les véhicules du CICR sont prêts à commencer la fourniture des vivres et autres produits essentiels aux personnes ayant fui les combats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1037" y="3557299"/>
            <a:ext cx="4912268" cy="32715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359443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744" b="3513"/>
          <a:stretch>
            <a:fillRect/>
          </a:stretch>
        </p:blipFill>
        <p:spPr bwMode="auto">
          <a:xfrm>
            <a:off x="762000" y="1066800"/>
            <a:ext cx="7467600" cy="495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195" name="Text Box 3"/>
          <p:cNvSpPr txBox="1">
            <a:spLocks noChangeArrowheads="1"/>
          </p:cNvSpPr>
          <p:nvPr/>
        </p:nvSpPr>
        <p:spPr bwMode="auto">
          <a:xfrm>
            <a:off x="457200" y="228600"/>
            <a:ext cx="44005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fr-FR" sz="3600" b="1">
                <a:solidFill>
                  <a:schemeClr val="hlink"/>
                </a:solidFill>
              </a:rPr>
              <a:t>The ICRC worldwide</a:t>
            </a:r>
            <a:endParaRPr lang="fr-FR" sz="2400"/>
          </a:p>
        </p:txBody>
      </p:sp>
      <p:sp>
        <p:nvSpPr>
          <p:cNvPr id="8199" name="Text Box 7"/>
          <p:cNvSpPr txBox="1">
            <a:spLocks noChangeArrowheads="1"/>
          </p:cNvSpPr>
          <p:nvPr/>
        </p:nvSpPr>
        <p:spPr bwMode="auto">
          <a:xfrm>
            <a:off x="228600" y="6248400"/>
            <a:ext cx="8534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fr-FR" sz="2400">
                <a:solidFill>
                  <a:schemeClr val="hlink"/>
                </a:solidFill>
              </a:rPr>
              <a:t>In 2012: staff of + 12 000 with a permanent presence in 80 countries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8" name="Picture 8" descr="03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914400"/>
            <a:ext cx="8534400" cy="457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5609" name="Text Box 9"/>
          <p:cNvSpPr txBox="1">
            <a:spLocks noChangeArrowheads="1"/>
          </p:cNvSpPr>
          <p:nvPr/>
        </p:nvSpPr>
        <p:spPr bwMode="auto">
          <a:xfrm>
            <a:off x="669925" y="196850"/>
            <a:ext cx="41465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fr-FR" sz="3600" b="1">
                <a:solidFill>
                  <a:schemeClr val="hlink"/>
                </a:solidFill>
              </a:rPr>
              <a:t>Financing the ICRC</a:t>
            </a:r>
            <a:endParaRPr lang="fr-FR" sz="2400">
              <a:solidFill>
                <a:schemeClr val="hlink"/>
              </a:solidFill>
            </a:endParaRPr>
          </a:p>
        </p:txBody>
      </p:sp>
      <p:graphicFrame>
        <p:nvGraphicFramePr>
          <p:cNvPr id="25611" name="Object 11"/>
          <p:cNvGraphicFramePr>
            <a:graphicFrameLocks noChangeAspect="1"/>
          </p:cNvGraphicFramePr>
          <p:nvPr/>
        </p:nvGraphicFramePr>
        <p:xfrm>
          <a:off x="304800" y="914400"/>
          <a:ext cx="8534400" cy="4613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694" name="Chart" r:id="rId4" imgW="8534400" imgH="3914851" progId="Excel.Chart.8">
                  <p:embed followColorScheme="full"/>
                </p:oleObj>
              </mc:Choice>
              <mc:Fallback>
                <p:oleObj name="Chart" r:id="rId4" imgW="8534400" imgH="3914851" progId="Excel.Chart.8">
                  <p:embed followColorScheme="full"/>
                  <p:pic>
                    <p:nvPicPr>
                      <p:cNvPr id="0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4800" y="914400"/>
                        <a:ext cx="8534400" cy="4613275"/>
                      </a:xfrm>
                      <a:prstGeom prst="rect">
                        <a:avLst/>
                      </a:prstGeom>
                      <a:solidFill>
                        <a:srgbClr val="CCECFF">
                          <a:alpha val="50000"/>
                        </a:srgbClr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96387772"/>
              </p:ext>
            </p:extLst>
          </p:nvPr>
        </p:nvGraphicFramePr>
        <p:xfrm>
          <a:off x="146965" y="679673"/>
          <a:ext cx="8667750" cy="4981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695" name="Worksheet" r:id="rId6" imgW="8667750" imgH="4981575" progId="Excel.Sheet.12">
                  <p:link updateAutomatic="1"/>
                </p:oleObj>
              </mc:Choice>
              <mc:Fallback>
                <p:oleObj name="Worksheet" r:id="rId6" imgW="8667750" imgH="4981575" progId="Excel.Sheet.12">
                  <p:link updateAutomatic="1"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6965" y="679673"/>
                        <a:ext cx="8667750" cy="49815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Text Box 5"/>
          <p:cNvSpPr txBox="1">
            <a:spLocks noChangeArrowheads="1"/>
          </p:cNvSpPr>
          <p:nvPr/>
        </p:nvSpPr>
        <p:spPr bwMode="auto">
          <a:xfrm>
            <a:off x="381000" y="5715000"/>
            <a:ext cx="7805342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fr-FR" dirty="0" err="1" smtClean="0">
                <a:solidFill>
                  <a:schemeClr val="hlink"/>
                </a:solidFill>
              </a:rPr>
              <a:t>Appeal</a:t>
            </a:r>
            <a:r>
              <a:rPr lang="fr-FR" dirty="0" smtClean="0">
                <a:solidFill>
                  <a:schemeClr val="hlink"/>
                </a:solidFill>
              </a:rPr>
              <a:t> </a:t>
            </a:r>
            <a:r>
              <a:rPr lang="fr-FR" dirty="0">
                <a:solidFill>
                  <a:schemeClr val="hlink"/>
                </a:solidFill>
              </a:rPr>
              <a:t>2013 :	979, 58 millions €</a:t>
            </a:r>
          </a:p>
          <a:p>
            <a:r>
              <a:rPr lang="fr-FR" dirty="0">
                <a:solidFill>
                  <a:schemeClr val="hlink"/>
                </a:solidFill>
              </a:rPr>
              <a:t>		155,6 millions € </a:t>
            </a:r>
            <a:r>
              <a:rPr lang="fr-FR" dirty="0" smtClean="0">
                <a:solidFill>
                  <a:schemeClr val="hlink"/>
                </a:solidFill>
              </a:rPr>
              <a:t>HQ and </a:t>
            </a:r>
            <a:r>
              <a:rPr lang="fr-FR" dirty="0">
                <a:solidFill>
                  <a:schemeClr val="hlink"/>
                </a:solidFill>
              </a:rPr>
              <a:t>823,9 millions € </a:t>
            </a:r>
            <a:r>
              <a:rPr lang="fr-FR" dirty="0" err="1" smtClean="0">
                <a:solidFill>
                  <a:schemeClr val="hlink"/>
                </a:solidFill>
              </a:rPr>
              <a:t>field</a:t>
            </a:r>
            <a:endParaRPr lang="fr-FR" dirty="0">
              <a:solidFill>
                <a:schemeClr val="hlink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366FF">
            <a:alpha val="63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33" name="Rectangle 9"/>
          <p:cNvSpPr>
            <a:spLocks noChangeArrowheads="1"/>
          </p:cNvSpPr>
          <p:nvPr/>
        </p:nvSpPr>
        <p:spPr bwMode="auto">
          <a:xfrm>
            <a:off x="1116013" y="188913"/>
            <a:ext cx="8027987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r>
              <a:rPr lang="fr-CH" sz="4800" b="1" dirty="0">
                <a:solidFill>
                  <a:schemeClr val="bg1"/>
                </a:solidFill>
              </a:rPr>
              <a:t>20 major </a:t>
            </a:r>
            <a:r>
              <a:rPr lang="fr-CH" sz="4800" b="1" dirty="0" err="1">
                <a:solidFill>
                  <a:schemeClr val="bg1"/>
                </a:solidFill>
              </a:rPr>
              <a:t>donors</a:t>
            </a:r>
            <a:r>
              <a:rPr lang="fr-CH" sz="4800" b="1" dirty="0">
                <a:solidFill>
                  <a:schemeClr val="bg1"/>
                </a:solidFill>
              </a:rPr>
              <a:t> in </a:t>
            </a:r>
            <a:r>
              <a:rPr lang="fr-CH" sz="4800" b="1" dirty="0" smtClean="0">
                <a:solidFill>
                  <a:schemeClr val="bg1"/>
                </a:solidFill>
              </a:rPr>
              <a:t>2012</a:t>
            </a:r>
            <a:r>
              <a:rPr lang="fr-CH" sz="4800" b="1" dirty="0">
                <a:solidFill>
                  <a:schemeClr val="bg1"/>
                </a:solidFill>
              </a:rPr>
              <a:t/>
            </a:r>
            <a:br>
              <a:rPr lang="fr-CH" sz="4800" b="1" dirty="0">
                <a:solidFill>
                  <a:schemeClr val="bg1"/>
                </a:solidFill>
              </a:rPr>
            </a:br>
            <a:r>
              <a:rPr lang="fr-CH" sz="3200" b="1" dirty="0" err="1">
                <a:solidFill>
                  <a:schemeClr val="bg1"/>
                </a:solidFill>
              </a:rPr>
              <a:t>Gvts</a:t>
            </a:r>
            <a:r>
              <a:rPr lang="fr-CH" sz="3200" b="1" dirty="0">
                <a:solidFill>
                  <a:schemeClr val="bg1"/>
                </a:solidFill>
              </a:rPr>
              <a:t> / EC </a:t>
            </a:r>
            <a:r>
              <a:rPr lang="fr-CH" sz="2000" b="1" dirty="0">
                <a:solidFill>
                  <a:schemeClr val="bg1"/>
                </a:solidFill>
              </a:rPr>
              <a:t>(cash/</a:t>
            </a:r>
            <a:r>
              <a:rPr lang="fr-CH" sz="2000" b="1" dirty="0" err="1">
                <a:solidFill>
                  <a:schemeClr val="bg1"/>
                </a:solidFill>
              </a:rPr>
              <a:t>kind</a:t>
            </a:r>
            <a:r>
              <a:rPr lang="fr-CH" sz="2000" b="1" dirty="0">
                <a:solidFill>
                  <a:schemeClr val="bg1"/>
                </a:solidFill>
              </a:rPr>
              <a:t>/services/</a:t>
            </a:r>
            <a:r>
              <a:rPr lang="fr-CH" sz="2000" b="1" dirty="0" err="1">
                <a:solidFill>
                  <a:schemeClr val="bg1"/>
                </a:solidFill>
              </a:rPr>
              <a:t>assets</a:t>
            </a:r>
            <a:r>
              <a:rPr lang="fr-CH" sz="2000" b="1" dirty="0">
                <a:solidFill>
                  <a:schemeClr val="bg1"/>
                </a:solidFill>
              </a:rPr>
              <a:t>)	 </a:t>
            </a:r>
            <a:br>
              <a:rPr lang="fr-CH" sz="2000" b="1" dirty="0">
                <a:solidFill>
                  <a:schemeClr val="bg1"/>
                </a:solidFill>
              </a:rPr>
            </a:br>
            <a:r>
              <a:rPr lang="fr-CH" sz="2000" b="1" dirty="0" err="1">
                <a:solidFill>
                  <a:schemeClr val="bg1"/>
                </a:solidFill>
              </a:rPr>
              <a:t>Unaudited</a:t>
            </a:r>
            <a:r>
              <a:rPr lang="fr-CH" sz="2000" b="1" dirty="0">
                <a:solidFill>
                  <a:schemeClr val="bg1"/>
                </a:solidFill>
              </a:rPr>
              <a:t> figures a</a:t>
            </a:r>
            <a:r>
              <a:rPr lang="en-GB" sz="2000" b="1" dirty="0">
                <a:solidFill>
                  <a:schemeClr val="bg1"/>
                </a:solidFill>
              </a:rPr>
              <a:t>s of </a:t>
            </a:r>
            <a:r>
              <a:rPr lang="en-GB" sz="2000" b="1" dirty="0" smtClean="0">
                <a:solidFill>
                  <a:schemeClr val="bg1"/>
                </a:solidFill>
              </a:rPr>
              <a:t>05.02.2013</a:t>
            </a:r>
            <a:endParaRPr lang="fr-CH" sz="2000" b="1" dirty="0">
              <a:solidFill>
                <a:schemeClr val="bg1"/>
              </a:solidFill>
            </a:endParaRPr>
          </a:p>
        </p:txBody>
      </p:sp>
      <p:sp>
        <p:nvSpPr>
          <p:cNvPr id="77835" name="Text Box 11"/>
          <p:cNvSpPr txBox="1">
            <a:spLocks noChangeArrowheads="1"/>
          </p:cNvSpPr>
          <p:nvPr/>
        </p:nvSpPr>
        <p:spPr bwMode="auto">
          <a:xfrm>
            <a:off x="376238" y="1814513"/>
            <a:ext cx="8228012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fr-CH"/>
          </a:p>
        </p:txBody>
      </p:sp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57837111"/>
              </p:ext>
            </p:extLst>
          </p:nvPr>
        </p:nvGraphicFramePr>
        <p:xfrm>
          <a:off x="378905" y="1814513"/>
          <a:ext cx="8347075" cy="4749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7842" name="Worksheet" r:id="rId3" imgW="9363075" imgH="5457825" progId="Excel.Sheet.12">
                  <p:link updateAutomatic="1"/>
                </p:oleObj>
              </mc:Choice>
              <mc:Fallback>
                <p:oleObj name="Worksheet" r:id="rId3" imgW="9363075" imgH="5457825" progId="Excel.Sheet.12">
                  <p:link updateAutomatic="1"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8905" y="1814513"/>
                        <a:ext cx="8347075" cy="4749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4" name="Text Box 4"/>
          <p:cNvSpPr txBox="1">
            <a:spLocks noChangeArrowheads="1"/>
          </p:cNvSpPr>
          <p:nvPr/>
        </p:nvSpPr>
        <p:spPr bwMode="auto">
          <a:xfrm>
            <a:off x="755650" y="595313"/>
            <a:ext cx="6557963" cy="5581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marL="457200" indent="-45720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914400" indent="-45720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371600" indent="-4572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828800" indent="-4572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286000" indent="-4572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7432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32004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6576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41148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fr-CH" sz="4400" b="1" dirty="0">
                <a:solidFill>
                  <a:schemeClr val="bg1"/>
                </a:solidFill>
              </a:rPr>
              <a:t>10 </a:t>
            </a:r>
            <a:r>
              <a:rPr lang="fr-CH" sz="4400" b="1" dirty="0" err="1">
                <a:solidFill>
                  <a:schemeClr val="bg1"/>
                </a:solidFill>
              </a:rPr>
              <a:t>largest</a:t>
            </a:r>
            <a:r>
              <a:rPr lang="fr-CH" sz="4400" b="1" dirty="0">
                <a:solidFill>
                  <a:schemeClr val="bg1"/>
                </a:solidFill>
              </a:rPr>
              <a:t> </a:t>
            </a:r>
            <a:r>
              <a:rPr lang="fr-CH" sz="4400" b="1" dirty="0" err="1">
                <a:solidFill>
                  <a:schemeClr val="bg1"/>
                </a:solidFill>
              </a:rPr>
              <a:t>operations</a:t>
            </a:r>
            <a:endParaRPr lang="fr-CH" sz="4400" b="1" dirty="0">
              <a:solidFill>
                <a:schemeClr val="bg1"/>
              </a:solidFill>
            </a:endParaRPr>
          </a:p>
          <a:p>
            <a:endParaRPr lang="fr-CH" sz="3600" b="1" dirty="0">
              <a:solidFill>
                <a:schemeClr val="bg1"/>
              </a:solidFill>
            </a:endParaRPr>
          </a:p>
          <a:p>
            <a:pPr>
              <a:buFontTx/>
              <a:buAutoNum type="arabicPeriod"/>
            </a:pPr>
            <a:r>
              <a:rPr lang="fr-CH" sz="2800" b="1" dirty="0">
                <a:solidFill>
                  <a:schemeClr val="hlink"/>
                </a:solidFill>
              </a:rPr>
              <a:t>Afghanistan</a:t>
            </a:r>
          </a:p>
          <a:p>
            <a:pPr>
              <a:buFontTx/>
              <a:buAutoNum type="arabicPeriod"/>
            </a:pPr>
            <a:r>
              <a:rPr lang="fr-CH" sz="2800" b="1" dirty="0" err="1">
                <a:solidFill>
                  <a:schemeClr val="hlink"/>
                </a:solidFill>
              </a:rPr>
              <a:t>Somalia</a:t>
            </a:r>
            <a:endParaRPr lang="fr-CH" sz="2800" b="1" dirty="0">
              <a:solidFill>
                <a:schemeClr val="hlink"/>
              </a:solidFill>
            </a:endParaRPr>
          </a:p>
          <a:p>
            <a:pPr>
              <a:buFontTx/>
              <a:buAutoNum type="arabicPeriod"/>
            </a:pPr>
            <a:r>
              <a:rPr lang="fr-CH" sz="2800" b="1" dirty="0">
                <a:solidFill>
                  <a:schemeClr val="hlink"/>
                </a:solidFill>
              </a:rPr>
              <a:t>Iraq</a:t>
            </a:r>
          </a:p>
          <a:p>
            <a:pPr>
              <a:buFontTx/>
              <a:buAutoNum type="arabicPeriod"/>
            </a:pPr>
            <a:r>
              <a:rPr lang="fr-CH" sz="2800" b="1" dirty="0" smtClean="0">
                <a:solidFill>
                  <a:schemeClr val="hlink"/>
                </a:solidFill>
              </a:rPr>
              <a:t>Niamey </a:t>
            </a:r>
            <a:r>
              <a:rPr lang="fr-CH" sz="2800" b="1" dirty="0" err="1" smtClean="0">
                <a:solidFill>
                  <a:schemeClr val="hlink"/>
                </a:solidFill>
              </a:rPr>
              <a:t>regional</a:t>
            </a:r>
            <a:endParaRPr lang="fr-CH" sz="2800" b="1" dirty="0">
              <a:solidFill>
                <a:schemeClr val="hlink"/>
              </a:solidFill>
            </a:endParaRPr>
          </a:p>
          <a:p>
            <a:pPr>
              <a:buFontTx/>
              <a:buAutoNum type="arabicPeriod"/>
            </a:pPr>
            <a:r>
              <a:rPr lang="fr-CH" sz="2800" b="1" dirty="0">
                <a:solidFill>
                  <a:schemeClr val="hlink"/>
                </a:solidFill>
              </a:rPr>
              <a:t>The </a:t>
            </a:r>
            <a:r>
              <a:rPr lang="fr-CH" sz="2800" b="1" dirty="0" err="1">
                <a:solidFill>
                  <a:schemeClr val="hlink"/>
                </a:solidFill>
              </a:rPr>
              <a:t>Democratic</a:t>
            </a:r>
            <a:r>
              <a:rPr lang="fr-CH" sz="2800" b="1" dirty="0">
                <a:solidFill>
                  <a:schemeClr val="hlink"/>
                </a:solidFill>
              </a:rPr>
              <a:t> </a:t>
            </a:r>
            <a:r>
              <a:rPr lang="fr-CH" sz="2800" b="1" dirty="0" err="1">
                <a:solidFill>
                  <a:schemeClr val="hlink"/>
                </a:solidFill>
              </a:rPr>
              <a:t>Republic</a:t>
            </a:r>
            <a:r>
              <a:rPr lang="fr-CH" sz="2800" b="1" dirty="0">
                <a:solidFill>
                  <a:schemeClr val="hlink"/>
                </a:solidFill>
              </a:rPr>
              <a:t> of the Congo</a:t>
            </a:r>
          </a:p>
          <a:p>
            <a:pPr>
              <a:buFontTx/>
              <a:buAutoNum type="arabicPeriod"/>
            </a:pPr>
            <a:r>
              <a:rPr lang="fr-CH" sz="2800" b="1" dirty="0" err="1">
                <a:solidFill>
                  <a:schemeClr val="hlink"/>
                </a:solidFill>
              </a:rPr>
              <a:t>Sudan</a:t>
            </a:r>
            <a:endParaRPr lang="fr-CH" sz="2800" dirty="0"/>
          </a:p>
          <a:p>
            <a:pPr>
              <a:buFontTx/>
              <a:buAutoNum type="arabicPeriod"/>
            </a:pPr>
            <a:r>
              <a:rPr lang="fr-CH" sz="2800" b="1" dirty="0" err="1">
                <a:solidFill>
                  <a:schemeClr val="hlink"/>
                </a:solidFill>
              </a:rPr>
              <a:t>Israel</a:t>
            </a:r>
            <a:r>
              <a:rPr lang="fr-CH" sz="2800" b="1" dirty="0">
                <a:solidFill>
                  <a:schemeClr val="hlink"/>
                </a:solidFill>
              </a:rPr>
              <a:t> and the </a:t>
            </a:r>
            <a:r>
              <a:rPr lang="fr-CH" sz="2800" b="1" dirty="0" err="1">
                <a:solidFill>
                  <a:schemeClr val="hlink"/>
                </a:solidFill>
              </a:rPr>
              <a:t>Occupied</a:t>
            </a:r>
            <a:r>
              <a:rPr lang="fr-CH" sz="2800" b="1" dirty="0">
                <a:solidFill>
                  <a:schemeClr val="hlink"/>
                </a:solidFill>
              </a:rPr>
              <a:t> </a:t>
            </a:r>
            <a:r>
              <a:rPr lang="fr-CH" sz="2800" b="1" dirty="0" err="1">
                <a:solidFill>
                  <a:schemeClr val="hlink"/>
                </a:solidFill>
              </a:rPr>
              <a:t>Territories</a:t>
            </a:r>
            <a:endParaRPr lang="fr-CH" sz="2800" b="1" dirty="0">
              <a:solidFill>
                <a:schemeClr val="hlink"/>
              </a:solidFill>
            </a:endParaRPr>
          </a:p>
          <a:p>
            <a:pPr>
              <a:buFontTx/>
              <a:buAutoNum type="arabicPeriod"/>
            </a:pPr>
            <a:r>
              <a:rPr lang="fr-CH" sz="2800" b="1" dirty="0" err="1">
                <a:solidFill>
                  <a:schemeClr val="hlink"/>
                </a:solidFill>
              </a:rPr>
              <a:t>Yemen</a:t>
            </a:r>
            <a:endParaRPr lang="fr-CH" sz="2800" b="1" dirty="0">
              <a:solidFill>
                <a:schemeClr val="hlink"/>
              </a:solidFill>
            </a:endParaRPr>
          </a:p>
          <a:p>
            <a:pPr>
              <a:buFontTx/>
              <a:buAutoNum type="arabicPeriod"/>
            </a:pPr>
            <a:r>
              <a:rPr lang="fr-CH" sz="2800" b="1" dirty="0" err="1" smtClean="0">
                <a:solidFill>
                  <a:schemeClr val="hlink"/>
                </a:solidFill>
              </a:rPr>
              <a:t>Syria</a:t>
            </a:r>
            <a:endParaRPr lang="fr-CH" sz="2800" b="1" dirty="0">
              <a:solidFill>
                <a:schemeClr val="hlink"/>
              </a:solidFill>
            </a:endParaRPr>
          </a:p>
          <a:p>
            <a:pPr>
              <a:buFontTx/>
              <a:buAutoNum type="arabicPeriod"/>
            </a:pPr>
            <a:r>
              <a:rPr lang="fr-CH" sz="2800" b="1" dirty="0">
                <a:solidFill>
                  <a:schemeClr val="hlink"/>
                </a:solidFill>
              </a:rPr>
              <a:t> </a:t>
            </a:r>
            <a:r>
              <a:rPr lang="fr-CH" sz="2800" b="1" dirty="0" err="1" smtClean="0">
                <a:solidFill>
                  <a:schemeClr val="hlink"/>
                </a:solidFill>
              </a:rPr>
              <a:t>Colombia</a:t>
            </a:r>
            <a:endParaRPr lang="fr-CH" sz="2800" b="1" dirty="0">
              <a:solidFill>
                <a:schemeClr val="hlink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delegate in african refuge camp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066800"/>
            <a:ext cx="4572000" cy="3429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7" name="Picture 3" descr="FAS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2209800"/>
            <a:ext cx="4343400" cy="33670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2400" y="3813175"/>
            <a:ext cx="4572000" cy="3044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270" name="Text Box 6"/>
          <p:cNvSpPr txBox="1">
            <a:spLocks noChangeArrowheads="1"/>
          </p:cNvSpPr>
          <p:nvPr/>
        </p:nvSpPr>
        <p:spPr bwMode="auto">
          <a:xfrm>
            <a:off x="152400" y="1143000"/>
            <a:ext cx="3825875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fr-FR" sz="3600" b="1">
                <a:solidFill>
                  <a:schemeClr val="bg1"/>
                </a:solidFill>
              </a:rPr>
              <a:t>IMPARTIALITY</a:t>
            </a:r>
            <a:endParaRPr lang="fr-FR" b="1"/>
          </a:p>
        </p:txBody>
      </p:sp>
      <p:sp>
        <p:nvSpPr>
          <p:cNvPr id="11271" name="Text Box 7"/>
          <p:cNvSpPr txBox="1">
            <a:spLocks noChangeArrowheads="1"/>
          </p:cNvSpPr>
          <p:nvPr/>
        </p:nvSpPr>
        <p:spPr bwMode="auto">
          <a:xfrm>
            <a:off x="4191000" y="4038600"/>
            <a:ext cx="38417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fr-FR" sz="3600" b="1">
                <a:solidFill>
                  <a:schemeClr val="bg1"/>
                </a:solidFill>
              </a:rPr>
              <a:t>INDEPENDENCE</a:t>
            </a:r>
            <a:endParaRPr lang="fr-FR" sz="3200" b="1">
              <a:solidFill>
                <a:schemeClr val="bg1"/>
              </a:solidFill>
            </a:endParaRPr>
          </a:p>
        </p:txBody>
      </p:sp>
      <p:sp>
        <p:nvSpPr>
          <p:cNvPr id="11273" name="Text Box 9"/>
          <p:cNvSpPr txBox="1">
            <a:spLocks noChangeArrowheads="1"/>
          </p:cNvSpPr>
          <p:nvPr/>
        </p:nvSpPr>
        <p:spPr bwMode="auto">
          <a:xfrm>
            <a:off x="1828800" y="2286000"/>
            <a:ext cx="32321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fr-FR" sz="3600" b="1">
                <a:solidFill>
                  <a:schemeClr val="accent2"/>
                </a:solidFill>
              </a:rPr>
              <a:t>NEUTRALITY</a:t>
            </a:r>
          </a:p>
        </p:txBody>
      </p:sp>
      <p:sp>
        <p:nvSpPr>
          <p:cNvPr id="11275" name="Text Box 11"/>
          <p:cNvSpPr txBox="1">
            <a:spLocks noChangeArrowheads="1"/>
          </p:cNvSpPr>
          <p:nvPr/>
        </p:nvSpPr>
        <p:spPr bwMode="auto">
          <a:xfrm>
            <a:off x="304800" y="228600"/>
            <a:ext cx="62674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fr-FR" sz="3600" b="1">
                <a:solidFill>
                  <a:schemeClr val="hlink"/>
                </a:solidFill>
              </a:rPr>
              <a:t>Principles and modus operandi</a:t>
            </a:r>
            <a:endParaRPr lang="fr-FR" sz="2400"/>
          </a:p>
        </p:txBody>
      </p:sp>
      <p:sp>
        <p:nvSpPr>
          <p:cNvPr id="11276" name="Text Box 12"/>
          <p:cNvSpPr txBox="1">
            <a:spLocks noChangeArrowheads="1"/>
          </p:cNvSpPr>
          <p:nvPr/>
        </p:nvSpPr>
        <p:spPr bwMode="auto">
          <a:xfrm>
            <a:off x="-76200" y="6021388"/>
            <a:ext cx="4071938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fr-CH" sz="3200" b="1">
                <a:solidFill>
                  <a:schemeClr val="bg1"/>
                </a:solidFill>
              </a:rPr>
              <a:t>CONFIDENTIALITY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8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112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12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" presetClass="entr" presetSubtype="8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12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12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18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12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12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23" presetID="2" presetClass="entr" presetSubtype="8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12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12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28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12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12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70" grpId="0" autoUpdateAnimBg="0"/>
      <p:bldP spid="11271" grpId="0" autoUpdateAnimBg="0"/>
      <p:bldP spid="11273" grpId="0" autoUpdateAnimBg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ChangeArrowheads="1"/>
          </p:cNvSpPr>
          <p:nvPr/>
        </p:nvSpPr>
        <p:spPr bwMode="auto">
          <a:xfrm>
            <a:off x="685800" y="228600"/>
            <a:ext cx="6019800" cy="838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075" tIns="46038" rIns="92075" bIns="46038" anchor="ctr"/>
          <a:lstStyle/>
          <a:p>
            <a:r>
              <a:rPr lang="fr-FR" sz="4400" b="1">
                <a:solidFill>
                  <a:schemeClr val="hlink"/>
                </a:solidFill>
              </a:rPr>
              <a:t>Activities</a:t>
            </a:r>
            <a:endParaRPr lang="en-US" sz="4400">
              <a:solidFill>
                <a:schemeClr val="tx2"/>
              </a:solidFill>
            </a:endParaRPr>
          </a:p>
        </p:txBody>
      </p:sp>
      <p:sp>
        <p:nvSpPr>
          <p:cNvPr id="9219" name="Rectangle 3"/>
          <p:cNvSpPr>
            <a:spLocks noChangeArrowheads="1"/>
          </p:cNvSpPr>
          <p:nvPr/>
        </p:nvSpPr>
        <p:spPr bwMode="auto">
          <a:xfrm>
            <a:off x="381000" y="1219200"/>
            <a:ext cx="8534400" cy="5410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075" tIns="46038" rIns="92075" bIns="46038"/>
          <a:lstStyle/>
          <a:p>
            <a:pPr indent="228600">
              <a:lnSpc>
                <a:spcPct val="90000"/>
              </a:lnSpc>
              <a:spcBef>
                <a:spcPct val="20000"/>
              </a:spcBef>
            </a:pPr>
            <a:r>
              <a:rPr lang="fr-FR" sz="3200">
                <a:solidFill>
                  <a:schemeClr val="hlink"/>
                </a:solidFill>
                <a:sym typeface="Webdings" pitchFamily="18" charset="2"/>
              </a:rPr>
              <a:t></a:t>
            </a:r>
            <a:r>
              <a:rPr lang="fr-FR">
                <a:solidFill>
                  <a:schemeClr val="hlink"/>
                </a:solidFill>
              </a:rPr>
              <a:t>Protection </a:t>
            </a:r>
          </a:p>
          <a:p>
            <a:pPr indent="228600">
              <a:lnSpc>
                <a:spcPct val="90000"/>
              </a:lnSpc>
              <a:spcBef>
                <a:spcPct val="20000"/>
              </a:spcBef>
            </a:pPr>
            <a:r>
              <a:rPr lang="fr-FR">
                <a:solidFill>
                  <a:schemeClr val="hlink"/>
                </a:solidFill>
              </a:rPr>
              <a:t>	</a:t>
            </a:r>
            <a:r>
              <a:rPr lang="fr-FR">
                <a:solidFill>
                  <a:schemeClr val="hlink"/>
                </a:solidFill>
                <a:sym typeface="Webdings" pitchFamily="18" charset="2"/>
              </a:rPr>
              <a:t> </a:t>
            </a:r>
            <a:r>
              <a:rPr lang="fr-FR">
                <a:solidFill>
                  <a:schemeClr val="hlink"/>
                </a:solidFill>
              </a:rPr>
              <a:t>protection of civilians and detainees</a:t>
            </a:r>
          </a:p>
          <a:p>
            <a:pPr indent="228600">
              <a:lnSpc>
                <a:spcPct val="90000"/>
              </a:lnSpc>
              <a:spcBef>
                <a:spcPct val="20000"/>
              </a:spcBef>
            </a:pPr>
            <a:r>
              <a:rPr lang="fr-FR">
                <a:solidFill>
                  <a:schemeClr val="hlink"/>
                </a:solidFill>
                <a:sym typeface="Webdings" pitchFamily="18" charset="2"/>
              </a:rPr>
              <a:t>	</a:t>
            </a:r>
            <a:r>
              <a:rPr lang="fr-FR">
                <a:solidFill>
                  <a:schemeClr val="hlink"/>
                </a:solidFill>
              </a:rPr>
              <a:t> protection of family unity</a:t>
            </a:r>
          </a:p>
          <a:p>
            <a:pPr indent="228600">
              <a:lnSpc>
                <a:spcPct val="90000"/>
              </a:lnSpc>
              <a:spcBef>
                <a:spcPct val="40000"/>
              </a:spcBef>
            </a:pPr>
            <a:r>
              <a:rPr lang="fr-FR" sz="3200">
                <a:solidFill>
                  <a:schemeClr val="hlink"/>
                </a:solidFill>
                <a:sym typeface="Webdings" pitchFamily="18" charset="2"/>
              </a:rPr>
              <a:t></a:t>
            </a:r>
            <a:r>
              <a:rPr lang="fr-FR">
                <a:solidFill>
                  <a:schemeClr val="hlink"/>
                </a:solidFill>
              </a:rPr>
              <a:t> Assistance in favor of the victims		</a:t>
            </a:r>
          </a:p>
          <a:p>
            <a:pPr indent="228600">
              <a:lnSpc>
                <a:spcPct val="90000"/>
              </a:lnSpc>
              <a:spcBef>
                <a:spcPct val="40000"/>
              </a:spcBef>
            </a:pPr>
            <a:r>
              <a:rPr lang="fr-FR">
                <a:solidFill>
                  <a:schemeClr val="hlink"/>
                </a:solidFill>
              </a:rPr>
              <a:t>	</a:t>
            </a:r>
            <a:r>
              <a:rPr lang="fr-FR">
                <a:solidFill>
                  <a:schemeClr val="hlink"/>
                </a:solidFill>
                <a:sym typeface="Webdings" pitchFamily="18" charset="2"/>
              </a:rPr>
              <a:t></a:t>
            </a:r>
            <a:r>
              <a:rPr lang="fr-FR">
                <a:solidFill>
                  <a:schemeClr val="hlink"/>
                </a:solidFill>
              </a:rPr>
              <a:t> economic security</a:t>
            </a:r>
          </a:p>
          <a:p>
            <a:pPr indent="228600">
              <a:lnSpc>
                <a:spcPct val="90000"/>
              </a:lnSpc>
              <a:spcBef>
                <a:spcPct val="40000"/>
              </a:spcBef>
            </a:pPr>
            <a:r>
              <a:rPr lang="fr-FR">
                <a:solidFill>
                  <a:schemeClr val="hlink"/>
                </a:solidFill>
                <a:sym typeface="Webdings" pitchFamily="18" charset="2"/>
              </a:rPr>
              <a:t>	</a:t>
            </a:r>
            <a:r>
              <a:rPr lang="fr-FR">
                <a:solidFill>
                  <a:schemeClr val="hlink"/>
                </a:solidFill>
              </a:rPr>
              <a:t> water and habitat</a:t>
            </a:r>
          </a:p>
          <a:p>
            <a:pPr indent="228600">
              <a:lnSpc>
                <a:spcPct val="90000"/>
              </a:lnSpc>
              <a:spcBef>
                <a:spcPct val="40000"/>
              </a:spcBef>
            </a:pPr>
            <a:r>
              <a:rPr lang="fr-FR">
                <a:solidFill>
                  <a:schemeClr val="hlink"/>
                </a:solidFill>
                <a:sym typeface="Webdings" pitchFamily="18" charset="2"/>
              </a:rPr>
              <a:t>	</a:t>
            </a:r>
            <a:r>
              <a:rPr lang="fr-FR">
                <a:solidFill>
                  <a:schemeClr val="hlink"/>
                </a:solidFill>
              </a:rPr>
              <a:t> medical/health care</a:t>
            </a:r>
          </a:p>
          <a:p>
            <a:pPr indent="228600">
              <a:lnSpc>
                <a:spcPct val="90000"/>
              </a:lnSpc>
              <a:spcBef>
                <a:spcPct val="40000"/>
              </a:spcBef>
            </a:pPr>
            <a:r>
              <a:rPr lang="fr-FR" sz="3200">
                <a:solidFill>
                  <a:schemeClr val="hlink"/>
                </a:solidFill>
                <a:sym typeface="Webdings" pitchFamily="18" charset="2"/>
              </a:rPr>
              <a:t></a:t>
            </a:r>
            <a:r>
              <a:rPr lang="fr-FR">
                <a:solidFill>
                  <a:schemeClr val="hlink"/>
                </a:solidFill>
              </a:rPr>
              <a:t> Preventive action</a:t>
            </a:r>
          </a:p>
          <a:p>
            <a:pPr indent="228600">
              <a:lnSpc>
                <a:spcPct val="90000"/>
              </a:lnSpc>
              <a:spcBef>
                <a:spcPct val="40000"/>
              </a:spcBef>
            </a:pPr>
            <a:r>
              <a:rPr lang="fr-FR">
                <a:solidFill>
                  <a:schemeClr val="hlink"/>
                </a:solidFill>
                <a:sym typeface="Webdings" pitchFamily="18" charset="2"/>
              </a:rPr>
              <a:t>	</a:t>
            </a:r>
            <a:r>
              <a:rPr lang="fr-FR">
                <a:solidFill>
                  <a:schemeClr val="hlink"/>
                </a:solidFill>
              </a:rPr>
              <a:t> dissemination of international humanitarian law</a:t>
            </a:r>
            <a:endParaRPr lang="en-US">
              <a:solidFill>
                <a:schemeClr val="hlink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D1002D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8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92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92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8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2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92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3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2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2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28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92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92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33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92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92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38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92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92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43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921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921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48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921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921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18" grpId="0" autoUpdateAnimBg="0"/>
      <p:bldP spid="9219" grpId="0" build="p" bldLvl="5" autoUpdateAnimBg="0" advAuto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3" name="Picture 3" descr="MAG_01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5800" y="3581400"/>
            <a:ext cx="4648200" cy="3276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244" name="Text Box 4"/>
          <p:cNvSpPr txBox="1">
            <a:spLocks noChangeArrowheads="1"/>
          </p:cNvSpPr>
          <p:nvPr/>
        </p:nvSpPr>
        <p:spPr bwMode="auto">
          <a:xfrm>
            <a:off x="4953000" y="1143000"/>
            <a:ext cx="2998788" cy="1552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fr-FR" sz="2400">
                <a:solidFill>
                  <a:schemeClr val="hlink"/>
                </a:solidFill>
              </a:rPr>
              <a:t>4</a:t>
            </a:r>
            <a:r>
              <a:rPr lang="fr-FR" sz="2400" baseline="30000">
                <a:solidFill>
                  <a:schemeClr val="hlink"/>
                </a:solidFill>
              </a:rPr>
              <a:t>th</a:t>
            </a:r>
            <a:r>
              <a:rPr lang="fr-FR" sz="2400">
                <a:solidFill>
                  <a:schemeClr val="hlink"/>
                </a:solidFill>
              </a:rPr>
              <a:t> Geneva Convention</a:t>
            </a:r>
          </a:p>
          <a:p>
            <a:endParaRPr lang="fr-FR" sz="2400">
              <a:solidFill>
                <a:schemeClr val="hlink"/>
              </a:solidFill>
            </a:endParaRPr>
          </a:p>
          <a:p>
            <a:r>
              <a:rPr lang="fr-FR" sz="2400">
                <a:solidFill>
                  <a:schemeClr val="hlink"/>
                </a:solidFill>
              </a:rPr>
              <a:t>+ IDPs</a:t>
            </a:r>
          </a:p>
          <a:p>
            <a:r>
              <a:rPr lang="fr-FR" sz="2400">
                <a:solidFill>
                  <a:schemeClr val="hlink"/>
                </a:solidFill>
              </a:rPr>
              <a:t>+ Women and children</a:t>
            </a:r>
          </a:p>
        </p:txBody>
      </p:sp>
      <p:sp>
        <p:nvSpPr>
          <p:cNvPr id="10246" name="Text Box 6"/>
          <p:cNvSpPr txBox="1">
            <a:spLocks noChangeArrowheads="1"/>
          </p:cNvSpPr>
          <p:nvPr/>
        </p:nvSpPr>
        <p:spPr bwMode="auto">
          <a:xfrm>
            <a:off x="4876800" y="228600"/>
            <a:ext cx="30083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fr-FR" sz="2400" b="1">
                <a:solidFill>
                  <a:schemeClr val="bg1"/>
                </a:solidFill>
              </a:rPr>
              <a:t>Protection of civilians</a:t>
            </a:r>
            <a:endParaRPr lang="fr-FR" sz="2400">
              <a:solidFill>
                <a:schemeClr val="bg1"/>
              </a:solidFill>
            </a:endParaRPr>
          </a:p>
        </p:txBody>
      </p:sp>
      <p:sp>
        <p:nvSpPr>
          <p:cNvPr id="10247" name="Text Box 7"/>
          <p:cNvSpPr txBox="1">
            <a:spLocks noChangeArrowheads="1"/>
          </p:cNvSpPr>
          <p:nvPr/>
        </p:nvSpPr>
        <p:spPr bwMode="auto">
          <a:xfrm>
            <a:off x="304800" y="3657600"/>
            <a:ext cx="30194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fr-FR" sz="2400" b="1">
                <a:solidFill>
                  <a:schemeClr val="bg1"/>
                </a:solidFill>
              </a:rPr>
              <a:t>"Detention" activities</a:t>
            </a:r>
            <a:endParaRPr lang="fr-FR" sz="2400">
              <a:solidFill>
                <a:schemeClr val="bg1"/>
              </a:solidFill>
            </a:endParaRPr>
          </a:p>
        </p:txBody>
      </p:sp>
      <p:sp>
        <p:nvSpPr>
          <p:cNvPr id="10248" name="Text Box 8"/>
          <p:cNvSpPr txBox="1">
            <a:spLocks noChangeArrowheads="1"/>
          </p:cNvSpPr>
          <p:nvPr/>
        </p:nvSpPr>
        <p:spPr bwMode="auto">
          <a:xfrm>
            <a:off x="304800" y="4419600"/>
            <a:ext cx="3482975" cy="2282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fr-FR" sz="2400">
                <a:solidFill>
                  <a:schemeClr val="hlink"/>
                </a:solidFill>
              </a:rPr>
              <a:t>3</a:t>
            </a:r>
            <a:r>
              <a:rPr lang="fr-FR" sz="2400" baseline="30000">
                <a:solidFill>
                  <a:schemeClr val="hlink"/>
                </a:solidFill>
              </a:rPr>
              <a:t>rd</a:t>
            </a:r>
            <a:r>
              <a:rPr lang="fr-FR" sz="2400">
                <a:solidFill>
                  <a:schemeClr val="hlink"/>
                </a:solidFill>
              </a:rPr>
              <a:t> Geneva Convention</a:t>
            </a:r>
          </a:p>
          <a:p>
            <a:r>
              <a:rPr lang="fr-FR" sz="2400">
                <a:solidFill>
                  <a:schemeClr val="hlink"/>
                </a:solidFill>
              </a:rPr>
              <a:t>Other detainees</a:t>
            </a:r>
          </a:p>
          <a:p>
            <a:endParaRPr lang="fr-FR" sz="2400">
              <a:solidFill>
                <a:schemeClr val="hlink"/>
              </a:solidFill>
            </a:endParaRPr>
          </a:p>
          <a:p>
            <a:pPr>
              <a:buFontTx/>
              <a:buChar char="-"/>
            </a:pPr>
            <a:r>
              <a:rPr lang="fr-FR" sz="2400">
                <a:solidFill>
                  <a:schemeClr val="hlink"/>
                </a:solidFill>
              </a:rPr>
              <a:t>Avoid disappearances and</a:t>
            </a:r>
          </a:p>
          <a:p>
            <a:r>
              <a:rPr lang="fr-FR" sz="2400">
                <a:solidFill>
                  <a:schemeClr val="hlink"/>
                </a:solidFill>
              </a:rPr>
              <a:t>  mistreatment</a:t>
            </a:r>
          </a:p>
          <a:p>
            <a:r>
              <a:rPr lang="fr-FR" sz="2400">
                <a:solidFill>
                  <a:schemeClr val="hlink"/>
                </a:solidFill>
              </a:rPr>
              <a:t>- Family links</a:t>
            </a:r>
          </a:p>
        </p:txBody>
      </p:sp>
      <p:pic>
        <p:nvPicPr>
          <p:cNvPr id="10250" name="Picture 1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495800" cy="3581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251" name="Text Box 11"/>
          <p:cNvSpPr txBox="1">
            <a:spLocks noChangeArrowheads="1"/>
          </p:cNvSpPr>
          <p:nvPr/>
        </p:nvSpPr>
        <p:spPr bwMode="auto">
          <a:xfrm>
            <a:off x="4556125" y="5680075"/>
            <a:ext cx="4822154" cy="1200329"/>
          </a:xfrm>
          <a:prstGeom prst="rect">
            <a:avLst/>
          </a:prstGeom>
          <a:solidFill>
            <a:srgbClr val="000066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fr-FR" sz="2400" b="1" dirty="0">
                <a:solidFill>
                  <a:schemeClr val="bg1"/>
                </a:solidFill>
              </a:rPr>
              <a:t>In </a:t>
            </a:r>
            <a:r>
              <a:rPr lang="fr-FR" sz="2400" b="1" dirty="0" smtClean="0">
                <a:solidFill>
                  <a:schemeClr val="bg1"/>
                </a:solidFill>
              </a:rPr>
              <a:t>2012: </a:t>
            </a:r>
            <a:r>
              <a:rPr lang="fr-FR" sz="2400" b="1" dirty="0">
                <a:solidFill>
                  <a:schemeClr val="bg1"/>
                </a:solidFill>
              </a:rPr>
              <a:t>+500 000 </a:t>
            </a:r>
            <a:r>
              <a:rPr lang="fr-FR" sz="2400" b="1" dirty="0" err="1">
                <a:solidFill>
                  <a:schemeClr val="bg1"/>
                </a:solidFill>
              </a:rPr>
              <a:t>detainees</a:t>
            </a:r>
            <a:r>
              <a:rPr lang="fr-FR" sz="2400" b="1" dirty="0">
                <a:solidFill>
                  <a:schemeClr val="bg1"/>
                </a:solidFill>
              </a:rPr>
              <a:t> </a:t>
            </a:r>
            <a:r>
              <a:rPr lang="fr-FR" sz="2400" b="1" dirty="0" err="1">
                <a:solidFill>
                  <a:schemeClr val="bg1"/>
                </a:solidFill>
              </a:rPr>
              <a:t>visited</a:t>
            </a:r>
            <a:r>
              <a:rPr lang="fr-FR" sz="2400" b="1" dirty="0">
                <a:solidFill>
                  <a:schemeClr val="bg1"/>
                </a:solidFill>
              </a:rPr>
              <a:t> </a:t>
            </a:r>
          </a:p>
          <a:p>
            <a:r>
              <a:rPr lang="fr-FR" sz="2400" b="1" dirty="0">
                <a:solidFill>
                  <a:schemeClr val="bg1"/>
                </a:solidFill>
              </a:rPr>
              <a:t>in + 2500 places of </a:t>
            </a:r>
            <a:r>
              <a:rPr lang="fr-FR" sz="2400" b="1" dirty="0" err="1">
                <a:solidFill>
                  <a:schemeClr val="bg1"/>
                </a:solidFill>
              </a:rPr>
              <a:t>detention</a:t>
            </a:r>
            <a:endParaRPr lang="fr-FR" sz="2400" b="1" dirty="0">
              <a:solidFill>
                <a:schemeClr val="bg1"/>
              </a:solidFill>
            </a:endParaRPr>
          </a:p>
          <a:p>
            <a:r>
              <a:rPr lang="fr-FR" sz="2400" b="1" dirty="0">
                <a:solidFill>
                  <a:schemeClr val="bg1"/>
                </a:solidFill>
              </a:rPr>
              <a:t>in +70 countries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2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2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02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02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02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2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51" grpId="0" animBg="1" autoUpdateAnimBg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335463"/>
            <a:ext cx="3810000" cy="2520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291" name="Text Box 3"/>
          <p:cNvSpPr txBox="1">
            <a:spLocks noChangeArrowheads="1"/>
          </p:cNvSpPr>
          <p:nvPr/>
        </p:nvSpPr>
        <p:spPr bwMode="auto">
          <a:xfrm>
            <a:off x="685800" y="838200"/>
            <a:ext cx="45021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fr-FR" sz="3600" b="1">
                <a:solidFill>
                  <a:schemeClr val="bg1"/>
                </a:solidFill>
              </a:rPr>
              <a:t>Restoring family links</a:t>
            </a:r>
            <a:endParaRPr lang="fr-FR" sz="2400">
              <a:solidFill>
                <a:schemeClr val="bg1"/>
              </a:solidFill>
            </a:endParaRPr>
          </a:p>
        </p:txBody>
      </p:sp>
      <p:sp>
        <p:nvSpPr>
          <p:cNvPr id="12292" name="Text Box 4"/>
          <p:cNvSpPr txBox="1">
            <a:spLocks noChangeArrowheads="1"/>
          </p:cNvSpPr>
          <p:nvPr/>
        </p:nvSpPr>
        <p:spPr bwMode="auto">
          <a:xfrm>
            <a:off x="1371600" y="2133600"/>
            <a:ext cx="4333875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fr-FR" sz="2400">
                <a:solidFill>
                  <a:schemeClr val="bg1"/>
                </a:solidFill>
                <a:sym typeface="Wingdings" pitchFamily="2" charset="2"/>
              </a:rPr>
              <a:t> </a:t>
            </a:r>
            <a:r>
              <a:rPr lang="fr-FR" sz="2400">
                <a:solidFill>
                  <a:schemeClr val="bg1"/>
                </a:solidFill>
              </a:rPr>
              <a:t>Central Tracing Agency (CTA)</a:t>
            </a:r>
          </a:p>
          <a:p>
            <a:r>
              <a:rPr lang="fr-FR" sz="2400">
                <a:solidFill>
                  <a:schemeClr val="bg1"/>
                </a:solidFill>
                <a:sym typeface="Wingdings" pitchFamily="2" charset="2"/>
              </a:rPr>
              <a:t></a:t>
            </a:r>
            <a:r>
              <a:rPr lang="fr-FR" sz="2400">
                <a:solidFill>
                  <a:schemeClr val="bg1"/>
                </a:solidFill>
              </a:rPr>
              <a:t> "Red Cross Messages" (RCM)</a:t>
            </a:r>
          </a:p>
        </p:txBody>
      </p:sp>
      <p:pic>
        <p:nvPicPr>
          <p:cNvPr id="12293" name="Picture 5" descr="00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400" y="4291013"/>
            <a:ext cx="3276600" cy="2565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2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2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22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2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00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341813"/>
            <a:ext cx="3884613" cy="2514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315" name="Text Box 3"/>
          <p:cNvSpPr txBox="1">
            <a:spLocks noChangeArrowheads="1"/>
          </p:cNvSpPr>
          <p:nvPr/>
        </p:nvSpPr>
        <p:spPr bwMode="auto">
          <a:xfrm>
            <a:off x="685800" y="381000"/>
            <a:ext cx="244475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fr-FR" sz="4000" b="1">
                <a:solidFill>
                  <a:schemeClr val="bg1"/>
                </a:solidFill>
              </a:rPr>
              <a:t>Assistance</a:t>
            </a:r>
          </a:p>
        </p:txBody>
      </p:sp>
      <p:sp>
        <p:nvSpPr>
          <p:cNvPr id="13317" name="Text Box 5"/>
          <p:cNvSpPr txBox="1">
            <a:spLocks noChangeArrowheads="1"/>
          </p:cNvSpPr>
          <p:nvPr/>
        </p:nvSpPr>
        <p:spPr bwMode="auto">
          <a:xfrm>
            <a:off x="1447800" y="1628775"/>
            <a:ext cx="4979988" cy="2347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fr-FR" sz="3200" b="1">
                <a:solidFill>
                  <a:schemeClr val="bg1"/>
                </a:solidFill>
              </a:rPr>
              <a:t>Economic security:</a:t>
            </a:r>
            <a:endParaRPr lang="fr-FR" sz="3200">
              <a:solidFill>
                <a:schemeClr val="bg1"/>
              </a:solidFill>
            </a:endParaRPr>
          </a:p>
          <a:p>
            <a:endParaRPr lang="fr-FR" sz="3200">
              <a:solidFill>
                <a:schemeClr val="bg1"/>
              </a:solidFill>
            </a:endParaRPr>
          </a:p>
          <a:p>
            <a:r>
              <a:rPr lang="fr-FR">
                <a:solidFill>
                  <a:schemeClr val="bg1"/>
                </a:solidFill>
              </a:rPr>
              <a:t>	 </a:t>
            </a:r>
            <a:r>
              <a:rPr lang="fr-FR">
                <a:solidFill>
                  <a:schemeClr val="bg1"/>
                </a:solidFill>
                <a:sym typeface="Wingdings" pitchFamily="2" charset="2"/>
              </a:rPr>
              <a:t></a:t>
            </a:r>
            <a:r>
              <a:rPr lang="fr-FR">
                <a:solidFill>
                  <a:schemeClr val="bg1"/>
                </a:solidFill>
              </a:rPr>
              <a:t> Survival means</a:t>
            </a:r>
          </a:p>
          <a:p>
            <a:r>
              <a:rPr lang="fr-FR">
                <a:solidFill>
                  <a:schemeClr val="bg1"/>
                </a:solidFill>
              </a:rPr>
              <a:t>	 </a:t>
            </a:r>
            <a:r>
              <a:rPr lang="fr-FR">
                <a:solidFill>
                  <a:schemeClr val="bg1"/>
                </a:solidFill>
                <a:sym typeface="Wingdings" pitchFamily="2" charset="2"/>
              </a:rPr>
              <a:t></a:t>
            </a:r>
            <a:r>
              <a:rPr lang="fr-FR">
                <a:solidFill>
                  <a:schemeClr val="bg1"/>
                </a:solidFill>
              </a:rPr>
              <a:t> Direct economic aid</a:t>
            </a:r>
          </a:p>
          <a:p>
            <a:r>
              <a:rPr lang="fr-FR">
                <a:solidFill>
                  <a:schemeClr val="bg1"/>
                </a:solidFill>
              </a:rPr>
              <a:t>	 </a:t>
            </a:r>
            <a:r>
              <a:rPr lang="fr-FR">
                <a:solidFill>
                  <a:schemeClr val="bg1"/>
                </a:solidFill>
                <a:sym typeface="Wingdings" pitchFamily="2" charset="2"/>
              </a:rPr>
              <a:t></a:t>
            </a:r>
            <a:r>
              <a:rPr lang="fr-FR">
                <a:solidFill>
                  <a:schemeClr val="bg1"/>
                </a:solidFill>
              </a:rPr>
              <a:t> Economic rehabilitation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33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33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icrc water repair in africa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341813"/>
            <a:ext cx="3884613" cy="2514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339" name="Text Box 3"/>
          <p:cNvSpPr txBox="1">
            <a:spLocks noChangeArrowheads="1"/>
          </p:cNvSpPr>
          <p:nvPr/>
        </p:nvSpPr>
        <p:spPr bwMode="auto">
          <a:xfrm>
            <a:off x="746125" y="1035050"/>
            <a:ext cx="39433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fr-FR" sz="3600" b="1">
                <a:solidFill>
                  <a:schemeClr val="bg1"/>
                </a:solidFill>
              </a:rPr>
              <a:t>Water and habitat:</a:t>
            </a:r>
          </a:p>
        </p:txBody>
      </p:sp>
      <p:sp>
        <p:nvSpPr>
          <p:cNvPr id="14340" name="Text Box 4"/>
          <p:cNvSpPr txBox="1">
            <a:spLocks noChangeArrowheads="1"/>
          </p:cNvSpPr>
          <p:nvPr/>
        </p:nvSpPr>
        <p:spPr bwMode="auto">
          <a:xfrm>
            <a:off x="1431925" y="1793875"/>
            <a:ext cx="5214938" cy="2282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fr-FR" sz="2400">
                <a:solidFill>
                  <a:schemeClr val="bg1"/>
                </a:solidFill>
                <a:sym typeface="Wingdings" pitchFamily="2" charset="2"/>
              </a:rPr>
              <a:t> Access to clean water</a:t>
            </a:r>
          </a:p>
          <a:p>
            <a:r>
              <a:rPr lang="fr-FR" sz="2400">
                <a:solidFill>
                  <a:schemeClr val="bg1"/>
                </a:solidFill>
                <a:sym typeface="Wingdings" pitchFamily="2" charset="2"/>
              </a:rPr>
              <a:t> Evacuation of waste water</a:t>
            </a:r>
          </a:p>
          <a:p>
            <a:r>
              <a:rPr lang="fr-FR" sz="2400">
                <a:solidFill>
                  <a:schemeClr val="bg1"/>
                </a:solidFill>
                <a:sym typeface="Wingdings" pitchFamily="2" charset="2"/>
              </a:rPr>
              <a:t> Decent shelter</a:t>
            </a:r>
          </a:p>
          <a:p>
            <a:endParaRPr lang="fr-FR" sz="2400">
              <a:solidFill>
                <a:schemeClr val="bg1"/>
              </a:solidFill>
              <a:sym typeface="Wingdings" pitchFamily="2" charset="2"/>
            </a:endParaRPr>
          </a:p>
          <a:p>
            <a:r>
              <a:rPr lang="fr-FR" sz="2400">
                <a:solidFill>
                  <a:schemeClr val="bg1"/>
                </a:solidFill>
                <a:sym typeface="Wingdings" pitchFamily="2" charset="2"/>
              </a:rPr>
              <a:t>	* Rehabilitation of infrastructures</a:t>
            </a:r>
          </a:p>
          <a:p>
            <a:r>
              <a:rPr lang="fr-FR" sz="2400">
                <a:solidFill>
                  <a:schemeClr val="bg1"/>
                </a:solidFill>
                <a:sym typeface="Wingdings" pitchFamily="2" charset="2"/>
              </a:rPr>
              <a:t>	* Camps for displaced persons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43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43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ext Box 2"/>
          <p:cNvSpPr txBox="1">
            <a:spLocks noChangeArrowheads="1"/>
          </p:cNvSpPr>
          <p:nvPr/>
        </p:nvSpPr>
        <p:spPr bwMode="auto">
          <a:xfrm>
            <a:off x="762000" y="1450975"/>
            <a:ext cx="7754938" cy="1187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FF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fr-FR" sz="2400" b="1">
                <a:solidFill>
                  <a:schemeClr val="bg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➨</a:t>
            </a:r>
            <a:r>
              <a:rPr lang="fr-FR" sz="2400" b="1">
                <a:solidFill>
                  <a:schemeClr val="bg1"/>
                </a:solidFill>
              </a:rPr>
              <a:t>The International Committee of the Red Cross (ICRC): </a:t>
            </a:r>
          </a:p>
          <a:p>
            <a:r>
              <a:rPr lang="fr-FR" sz="2400" b="1">
                <a:solidFill>
                  <a:schemeClr val="bg1"/>
                </a:solidFill>
              </a:rPr>
              <a:t>	Who we are?</a:t>
            </a:r>
          </a:p>
          <a:p>
            <a:r>
              <a:rPr lang="fr-FR" sz="2400" b="1">
                <a:solidFill>
                  <a:schemeClr val="bg1"/>
                </a:solidFill>
              </a:rPr>
              <a:t>	What do we do?</a:t>
            </a:r>
            <a:endParaRPr lang="fr-FR" sz="2400">
              <a:solidFill>
                <a:schemeClr val="bg1"/>
              </a:solidFill>
            </a:endParaRPr>
          </a:p>
        </p:txBody>
      </p:sp>
      <p:sp>
        <p:nvSpPr>
          <p:cNvPr id="3075" name="Text Box 3"/>
          <p:cNvSpPr txBox="1">
            <a:spLocks noChangeArrowheads="1"/>
          </p:cNvSpPr>
          <p:nvPr/>
        </p:nvSpPr>
        <p:spPr bwMode="auto">
          <a:xfrm>
            <a:off x="838200" y="3432175"/>
            <a:ext cx="7218363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buFont typeface="Monotype Sorts" pitchFamily="2" charset="2"/>
              <a:buNone/>
            </a:pPr>
            <a:r>
              <a:rPr lang="fr-FR" sz="2400" b="1">
                <a:solidFill>
                  <a:schemeClr val="bg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  <a:sym typeface="Monotype Sorts" pitchFamily="2" charset="2"/>
              </a:rPr>
              <a:t>➨</a:t>
            </a:r>
            <a:r>
              <a:rPr lang="fr-FR" sz="2400" b="1">
                <a:solidFill>
                  <a:schemeClr val="bg1"/>
                </a:solidFill>
                <a:sym typeface="Monotype Sorts" pitchFamily="2" charset="2"/>
              </a:rPr>
              <a:t>Nowadays' armed conflicts: what challenges for the </a:t>
            </a:r>
          </a:p>
          <a:p>
            <a:pPr>
              <a:buFont typeface="Monotype Sorts" pitchFamily="2" charset="2"/>
              <a:buNone/>
            </a:pPr>
            <a:r>
              <a:rPr lang="fr-FR" sz="2400" b="1">
                <a:solidFill>
                  <a:schemeClr val="bg1"/>
                </a:solidFill>
              </a:rPr>
              <a:t>   humanitarians?</a:t>
            </a:r>
          </a:p>
        </p:txBody>
      </p:sp>
      <p:sp>
        <p:nvSpPr>
          <p:cNvPr id="3077" name="Text Box 5"/>
          <p:cNvSpPr txBox="1">
            <a:spLocks noChangeArrowheads="1"/>
          </p:cNvSpPr>
          <p:nvPr/>
        </p:nvSpPr>
        <p:spPr bwMode="auto">
          <a:xfrm>
            <a:off x="827088" y="4868863"/>
            <a:ext cx="3370262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buFont typeface="Monotype Sorts" pitchFamily="2" charset="2"/>
              <a:buNone/>
            </a:pPr>
            <a:r>
              <a:rPr lang="fr-FR" sz="2400" b="1">
                <a:solidFill>
                  <a:schemeClr val="bg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  <a:sym typeface="Monotype Sorts" pitchFamily="2" charset="2"/>
              </a:rPr>
              <a:t>➨</a:t>
            </a:r>
            <a:r>
              <a:rPr lang="fr-FR" sz="2400" b="1">
                <a:solidFill>
                  <a:schemeClr val="bg1"/>
                </a:solidFill>
                <a:sym typeface="Monotype Sorts" pitchFamily="2" charset="2"/>
              </a:rPr>
              <a:t>The ICRC and the EU</a:t>
            </a:r>
            <a:endParaRPr lang="en-GB" sz="2400" b="1">
              <a:solidFill>
                <a:schemeClr val="bg1"/>
              </a:solidFill>
              <a:sym typeface="Monotype Sorts" pitchFamily="2" charset="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2" presetID="17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9" presetID="17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0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0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0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0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4" grpId="0" autoUpdateAnimBg="0"/>
      <p:bldP spid="3075" grpId="0" autoUpdateAnimBg="0"/>
      <p:bldP spid="3077" grpId="0" autoUpdateAnimBg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JO_13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341813"/>
            <a:ext cx="3884613" cy="2514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363" name="Text Box 3"/>
          <p:cNvSpPr txBox="1">
            <a:spLocks noChangeArrowheads="1"/>
          </p:cNvSpPr>
          <p:nvPr/>
        </p:nvSpPr>
        <p:spPr bwMode="auto">
          <a:xfrm>
            <a:off x="381000" y="228600"/>
            <a:ext cx="4600575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fr-FR" sz="4000" b="1">
                <a:solidFill>
                  <a:schemeClr val="bg1"/>
                </a:solidFill>
              </a:rPr>
              <a:t>Medical/Health care</a:t>
            </a:r>
          </a:p>
        </p:txBody>
      </p:sp>
      <p:sp>
        <p:nvSpPr>
          <p:cNvPr id="15364" name="Text Box 4"/>
          <p:cNvSpPr txBox="1">
            <a:spLocks noChangeArrowheads="1"/>
          </p:cNvSpPr>
          <p:nvPr/>
        </p:nvSpPr>
        <p:spPr bwMode="auto">
          <a:xfrm>
            <a:off x="1447800" y="1828800"/>
            <a:ext cx="4205288" cy="1917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fr-FR" sz="2400">
                <a:solidFill>
                  <a:schemeClr val="bg1"/>
                </a:solidFill>
                <a:sym typeface="Wingdings" pitchFamily="2" charset="2"/>
              </a:rPr>
              <a:t> Primary medical care</a:t>
            </a:r>
          </a:p>
          <a:p>
            <a:r>
              <a:rPr lang="fr-FR" sz="2400">
                <a:solidFill>
                  <a:schemeClr val="bg1"/>
                </a:solidFill>
                <a:sym typeface="Wingdings" pitchFamily="2" charset="2"/>
              </a:rPr>
              <a:t> First aid</a:t>
            </a:r>
          </a:p>
          <a:p>
            <a:r>
              <a:rPr lang="fr-FR" sz="2400">
                <a:solidFill>
                  <a:schemeClr val="bg1"/>
                </a:solidFill>
                <a:sym typeface="Wingdings" pitchFamily="2" charset="2"/>
              </a:rPr>
              <a:t> War surgery</a:t>
            </a:r>
          </a:p>
          <a:p>
            <a:r>
              <a:rPr lang="fr-FR" sz="2400">
                <a:solidFill>
                  <a:schemeClr val="bg1"/>
                </a:solidFill>
                <a:sym typeface="Wingdings" pitchFamily="2" charset="2"/>
              </a:rPr>
              <a:t> Health in places of detention</a:t>
            </a:r>
          </a:p>
          <a:p>
            <a:r>
              <a:rPr lang="fr-FR" sz="2400">
                <a:solidFill>
                  <a:schemeClr val="bg1"/>
                </a:solidFill>
                <a:sym typeface="Wingdings" pitchFamily="2" charset="2"/>
              </a:rPr>
              <a:t> Orthopedics and rehabilitation</a:t>
            </a:r>
          </a:p>
        </p:txBody>
      </p:sp>
      <p:pic>
        <p:nvPicPr>
          <p:cNvPr id="15365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5400" y="4343400"/>
            <a:ext cx="4038600" cy="2514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53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53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53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53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BI01_7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332288"/>
            <a:ext cx="3884613" cy="2524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387" name="Text Box 3"/>
          <p:cNvSpPr txBox="1">
            <a:spLocks noChangeArrowheads="1"/>
          </p:cNvSpPr>
          <p:nvPr/>
        </p:nvSpPr>
        <p:spPr bwMode="auto">
          <a:xfrm>
            <a:off x="898525" y="530225"/>
            <a:ext cx="3951288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fr-FR" sz="4000" b="1">
                <a:solidFill>
                  <a:schemeClr val="bg1"/>
                </a:solidFill>
              </a:rPr>
              <a:t>Preventive action</a:t>
            </a:r>
          </a:p>
        </p:txBody>
      </p:sp>
      <p:sp>
        <p:nvSpPr>
          <p:cNvPr id="16388" name="Text Box 4"/>
          <p:cNvSpPr txBox="1">
            <a:spLocks noChangeArrowheads="1"/>
          </p:cNvSpPr>
          <p:nvPr/>
        </p:nvSpPr>
        <p:spPr bwMode="auto">
          <a:xfrm>
            <a:off x="1508125" y="1565275"/>
            <a:ext cx="6980238" cy="1552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fr-FR" sz="2400">
                <a:solidFill>
                  <a:schemeClr val="bg1"/>
                </a:solidFill>
                <a:sym typeface="Wingdings" pitchFamily="2" charset="2"/>
              </a:rPr>
              <a:t></a:t>
            </a:r>
            <a:r>
              <a:rPr lang="fr-FR" sz="2400">
                <a:solidFill>
                  <a:schemeClr val="bg1"/>
                </a:solidFill>
              </a:rPr>
              <a:t> Awareness</a:t>
            </a:r>
          </a:p>
          <a:p>
            <a:r>
              <a:rPr lang="fr-FR" sz="2400">
                <a:solidFill>
                  <a:schemeClr val="bg1"/>
                </a:solidFill>
                <a:sym typeface="Wingdings" pitchFamily="2" charset="2"/>
              </a:rPr>
              <a:t></a:t>
            </a:r>
            <a:r>
              <a:rPr lang="fr-FR" sz="2400">
                <a:solidFill>
                  <a:schemeClr val="bg1"/>
                </a:solidFill>
              </a:rPr>
              <a:t> Promotion of international humanitarian law (IHL)</a:t>
            </a:r>
          </a:p>
          <a:p>
            <a:r>
              <a:rPr lang="fr-FR" sz="2400">
                <a:solidFill>
                  <a:schemeClr val="bg1"/>
                </a:solidFill>
                <a:sym typeface="Wingdings" pitchFamily="2" charset="2"/>
              </a:rPr>
              <a:t></a:t>
            </a:r>
            <a:r>
              <a:rPr lang="fr-FR" sz="2400">
                <a:solidFill>
                  <a:schemeClr val="bg1"/>
                </a:solidFill>
              </a:rPr>
              <a:t> Integration of IHL in schools, university and military</a:t>
            </a:r>
          </a:p>
          <a:p>
            <a:r>
              <a:rPr lang="fr-FR" sz="2400">
                <a:solidFill>
                  <a:schemeClr val="bg1"/>
                </a:solidFill>
              </a:rPr>
              <a:t>    cursus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63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63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ext Box 2"/>
          <p:cNvSpPr txBox="1">
            <a:spLocks noChangeArrowheads="1"/>
          </p:cNvSpPr>
          <p:nvPr/>
        </p:nvSpPr>
        <p:spPr bwMode="auto">
          <a:xfrm>
            <a:off x="593725" y="476250"/>
            <a:ext cx="7394575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fr-FR" sz="3200" b="1">
                <a:solidFill>
                  <a:schemeClr val="bg1"/>
                </a:solidFill>
              </a:rPr>
              <a:t>What challenges for the humanitarians in</a:t>
            </a:r>
          </a:p>
          <a:p>
            <a:r>
              <a:rPr lang="fr-FR" sz="3200" b="1">
                <a:solidFill>
                  <a:schemeClr val="bg1"/>
                </a:solidFill>
              </a:rPr>
              <a:t>today's conflicts ?</a:t>
            </a:r>
          </a:p>
        </p:txBody>
      </p:sp>
      <p:sp>
        <p:nvSpPr>
          <p:cNvPr id="26628" name="Text Box 4"/>
          <p:cNvSpPr txBox="1">
            <a:spLocks noChangeArrowheads="1"/>
          </p:cNvSpPr>
          <p:nvPr/>
        </p:nvSpPr>
        <p:spPr bwMode="auto">
          <a:xfrm>
            <a:off x="685800" y="2514600"/>
            <a:ext cx="7680325" cy="2647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fr-FR" sz="2400">
                <a:solidFill>
                  <a:schemeClr val="bg1"/>
                </a:solidFill>
              </a:rPr>
              <a:t>* Access to the victims</a:t>
            </a:r>
          </a:p>
          <a:p>
            <a:r>
              <a:rPr lang="fr-FR" sz="2400">
                <a:solidFill>
                  <a:schemeClr val="bg1"/>
                </a:solidFill>
              </a:rPr>
              <a:t>* Security</a:t>
            </a:r>
          </a:p>
          <a:p>
            <a:r>
              <a:rPr lang="fr-FR" sz="2400">
                <a:solidFill>
                  <a:schemeClr val="bg1"/>
                </a:solidFill>
              </a:rPr>
              <a:t>* Respect for the emblem</a:t>
            </a:r>
          </a:p>
          <a:p>
            <a:r>
              <a:rPr lang="fr-FR" sz="2400">
                <a:solidFill>
                  <a:schemeClr val="bg1"/>
                </a:solidFill>
              </a:rPr>
              <a:t>* Nature of conflicts</a:t>
            </a:r>
          </a:p>
          <a:p>
            <a:r>
              <a:rPr lang="fr-FR" sz="2400">
                <a:solidFill>
                  <a:schemeClr val="bg1"/>
                </a:solidFill>
              </a:rPr>
              <a:t>* Multiplication of humanitarian actors - coordination</a:t>
            </a:r>
          </a:p>
          <a:p>
            <a:r>
              <a:rPr lang="fr-FR" sz="2400">
                <a:solidFill>
                  <a:schemeClr val="bg1"/>
                </a:solidFill>
              </a:rPr>
              <a:t>* Humanitarian and politico-military actions</a:t>
            </a:r>
          </a:p>
          <a:p>
            <a:r>
              <a:rPr lang="fr-FR" sz="2400">
                <a:solidFill>
                  <a:schemeClr val="bg1"/>
                </a:solidFill>
              </a:rPr>
              <a:t>* The need for a neutral and independant humanitarian action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1" name="Picture 3" descr="02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572000" cy="34496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412" name="Picture 4" descr="bullet holes in icrc cruise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3470275"/>
            <a:ext cx="4572000" cy="3346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50000"/>
                  </a:srgbClr>
                </a:solidFill>
              </a14:hiddenFill>
            </a:ext>
          </a:extLst>
        </p:spPr>
      </p:pic>
      <p:sp>
        <p:nvSpPr>
          <p:cNvPr id="17413" name="Text Box 5"/>
          <p:cNvSpPr txBox="1">
            <a:spLocks noChangeArrowheads="1"/>
          </p:cNvSpPr>
          <p:nvPr/>
        </p:nvSpPr>
        <p:spPr bwMode="auto">
          <a:xfrm>
            <a:off x="4784725" y="117475"/>
            <a:ext cx="4037013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fr-FR" sz="2400" b="1">
                <a:solidFill>
                  <a:schemeClr val="bg1"/>
                </a:solidFill>
              </a:rPr>
              <a:t>The emblem of the Red Cross</a:t>
            </a:r>
          </a:p>
          <a:p>
            <a:r>
              <a:rPr lang="fr-FR" sz="2400" b="1">
                <a:solidFill>
                  <a:schemeClr val="bg1"/>
                </a:solidFill>
              </a:rPr>
              <a:t>or the Red Crescent</a:t>
            </a:r>
            <a:endParaRPr lang="fr-FR" sz="2400">
              <a:solidFill>
                <a:schemeClr val="bg1"/>
              </a:solidFill>
            </a:endParaRPr>
          </a:p>
        </p:txBody>
      </p:sp>
      <p:sp>
        <p:nvSpPr>
          <p:cNvPr id="17414" name="Text Box 6"/>
          <p:cNvSpPr txBox="1">
            <a:spLocks noChangeArrowheads="1"/>
          </p:cNvSpPr>
          <p:nvPr/>
        </p:nvSpPr>
        <p:spPr bwMode="auto">
          <a:xfrm>
            <a:off x="212725" y="3622675"/>
            <a:ext cx="239236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fr-FR" sz="2400" b="1">
                <a:solidFill>
                  <a:schemeClr val="bg1"/>
                </a:solidFill>
              </a:rPr>
              <a:t>Security incident</a:t>
            </a:r>
            <a:endParaRPr lang="fr-FR" sz="2400">
              <a:solidFill>
                <a:schemeClr val="bg1"/>
              </a:solidFill>
            </a:endParaRPr>
          </a:p>
        </p:txBody>
      </p:sp>
      <p:sp>
        <p:nvSpPr>
          <p:cNvPr id="17416" name="Text Box 8"/>
          <p:cNvSpPr txBox="1">
            <a:spLocks noChangeArrowheads="1"/>
          </p:cNvSpPr>
          <p:nvPr/>
        </p:nvSpPr>
        <p:spPr bwMode="auto">
          <a:xfrm>
            <a:off x="0" y="4419600"/>
            <a:ext cx="4186238" cy="1979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fr-FR" sz="2400">
                <a:solidFill>
                  <a:schemeClr val="bg1"/>
                </a:solidFill>
              </a:rPr>
              <a:t>* security unit </a:t>
            </a:r>
          </a:p>
          <a:p>
            <a:r>
              <a:rPr lang="fr-FR">
                <a:solidFill>
                  <a:schemeClr val="bg1"/>
                </a:solidFill>
              </a:rPr>
              <a:t>* </a:t>
            </a:r>
            <a:r>
              <a:rPr lang="fr-FR" sz="2400">
                <a:solidFill>
                  <a:schemeClr val="bg1"/>
                </a:solidFill>
              </a:rPr>
              <a:t>permanent analysis in the field</a:t>
            </a:r>
          </a:p>
          <a:p>
            <a:r>
              <a:rPr lang="fr-FR" sz="2400">
                <a:solidFill>
                  <a:schemeClr val="bg1"/>
                </a:solidFill>
              </a:rPr>
              <a:t>   and in Geneva</a:t>
            </a:r>
          </a:p>
          <a:p>
            <a:r>
              <a:rPr lang="fr-FR" sz="2400">
                <a:solidFill>
                  <a:schemeClr val="bg1"/>
                </a:solidFill>
              </a:rPr>
              <a:t>* decision of suspension or</a:t>
            </a:r>
          </a:p>
          <a:p>
            <a:r>
              <a:rPr lang="fr-FR" sz="2400">
                <a:solidFill>
                  <a:schemeClr val="bg1"/>
                </a:solidFill>
              </a:rPr>
              <a:t>   withdrawal</a:t>
            </a:r>
          </a:p>
        </p:txBody>
      </p:sp>
      <p:sp>
        <p:nvSpPr>
          <p:cNvPr id="17417" name="Text Box 9"/>
          <p:cNvSpPr txBox="1">
            <a:spLocks noChangeArrowheads="1"/>
          </p:cNvSpPr>
          <p:nvPr/>
        </p:nvSpPr>
        <p:spPr bwMode="auto">
          <a:xfrm>
            <a:off x="4953000" y="1295400"/>
            <a:ext cx="3776663" cy="1552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fr-FR" sz="2400">
                <a:solidFill>
                  <a:schemeClr val="bg1"/>
                </a:solidFill>
              </a:rPr>
              <a:t>* protection of humanitarians</a:t>
            </a:r>
          </a:p>
          <a:p>
            <a:r>
              <a:rPr lang="fr-FR" sz="2400">
                <a:solidFill>
                  <a:schemeClr val="bg1"/>
                </a:solidFill>
              </a:rPr>
              <a:t>* no armed escort</a:t>
            </a:r>
          </a:p>
          <a:p>
            <a:r>
              <a:rPr lang="fr-FR" sz="2400">
                <a:solidFill>
                  <a:schemeClr val="bg1"/>
                </a:solidFill>
              </a:rPr>
              <a:t>* respect is a requirement</a:t>
            </a:r>
          </a:p>
          <a:p>
            <a:r>
              <a:rPr lang="fr-FR" sz="2400">
                <a:solidFill>
                  <a:schemeClr val="bg1"/>
                </a:solidFill>
              </a:rPr>
              <a:t>   for action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74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174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74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74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8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74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74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3" presetID="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74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74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28" presetID="2" presetClass="entr" presetSubtype="8" fill="hold" grpId="0" nodeType="after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74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74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13" grpId="0" autoUpdateAnimBg="0"/>
      <p:bldP spid="17414" grpId="0" autoUpdateAnimBg="0"/>
      <p:bldP spid="17416" grpId="0" autoUpdateAnimBg="0"/>
      <p:bldP spid="17417" grpId="0" autoUpdateAnimBg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JO_03J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51600" y="2514600"/>
            <a:ext cx="2692400" cy="4038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555" name="Picture 3" descr="JO_03I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2971800"/>
            <a:ext cx="5029200" cy="33512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556" name="Picture 4" descr="JO_03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6200" y="0"/>
            <a:ext cx="5257800" cy="35036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557" name="Picture 5" descr="JO_03F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0"/>
            <a:ext cx="2438400" cy="3657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558" name="Text Box 6"/>
          <p:cNvSpPr txBox="1">
            <a:spLocks noChangeArrowheads="1"/>
          </p:cNvSpPr>
          <p:nvPr/>
        </p:nvSpPr>
        <p:spPr bwMode="auto">
          <a:xfrm>
            <a:off x="119063" y="6035675"/>
            <a:ext cx="7039106" cy="830997"/>
          </a:xfrm>
          <a:prstGeom prst="rect">
            <a:avLst/>
          </a:prstGeom>
          <a:solidFill>
            <a:srgbClr val="000066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fr-FR" sz="2400" dirty="0">
                <a:solidFill>
                  <a:schemeClr val="bg1"/>
                </a:solidFill>
              </a:rPr>
              <a:t>Un-identified arms carriers, un-clear chain of command</a:t>
            </a:r>
          </a:p>
          <a:p>
            <a:r>
              <a:rPr lang="fr-FR" sz="2400" dirty="0">
                <a:solidFill>
                  <a:schemeClr val="bg1"/>
                </a:solidFill>
              </a:rPr>
              <a:t>un-structured armed groups, </a:t>
            </a:r>
            <a:r>
              <a:rPr lang="pl-PL" sz="2400" dirty="0" err="1" smtClean="0">
                <a:solidFill>
                  <a:schemeClr val="bg1"/>
                </a:solidFill>
              </a:rPr>
              <a:t>radicalisation</a:t>
            </a:r>
            <a:r>
              <a:rPr lang="pl-PL" sz="2400" dirty="0" smtClean="0">
                <a:solidFill>
                  <a:schemeClr val="bg1"/>
                </a:solidFill>
              </a:rPr>
              <a:t>, </a:t>
            </a:r>
            <a:r>
              <a:rPr lang="fr-FR" sz="2400" dirty="0" smtClean="0">
                <a:solidFill>
                  <a:schemeClr val="bg1"/>
                </a:solidFill>
              </a:rPr>
              <a:t>banditry </a:t>
            </a:r>
            <a:r>
              <a:rPr lang="fr-FR" sz="2400" dirty="0">
                <a:solidFill>
                  <a:schemeClr val="bg1"/>
                </a:solidFill>
              </a:rPr>
              <a:t>….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35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35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9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35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35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35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35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20" presetID="1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5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558" grpId="0" animBg="1" autoUpdateAnimBg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6" name="AutoShape 4"/>
          <p:cNvSpPr>
            <a:spLocks noChangeArrowheads="1"/>
          </p:cNvSpPr>
          <p:nvPr/>
        </p:nvSpPr>
        <p:spPr bwMode="auto">
          <a:xfrm>
            <a:off x="6516688" y="5373688"/>
            <a:ext cx="1728787" cy="1484312"/>
          </a:xfrm>
          <a:prstGeom prst="octagon">
            <a:avLst>
              <a:gd name="adj" fmla="val 29287"/>
            </a:avLst>
          </a:prstGeom>
          <a:solidFill>
            <a:srgbClr val="FFFF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44037" name="Rectangle 5"/>
          <p:cNvSpPr>
            <a:spLocks noChangeArrowheads="1"/>
          </p:cNvSpPr>
          <p:nvPr/>
        </p:nvSpPr>
        <p:spPr bwMode="auto">
          <a:xfrm>
            <a:off x="468313" y="1125538"/>
            <a:ext cx="3311525" cy="576262"/>
          </a:xfrm>
          <a:prstGeom prst="rect">
            <a:avLst/>
          </a:prstGeom>
          <a:solidFill>
            <a:srgbClr val="FF9933"/>
          </a:solidFill>
          <a:ln w="9525">
            <a:solidFill>
              <a:srgbClr val="FF9933"/>
            </a:solidFill>
            <a:miter lim="800000"/>
            <a:headEnd/>
            <a:tailEnd/>
          </a:ln>
          <a:effectLst>
            <a:outerShdw dist="107763" dir="189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pPr algn="ctr"/>
            <a:r>
              <a:rPr lang="fr-CH" sz="2000" b="1">
                <a:solidFill>
                  <a:schemeClr val="bg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DIPLOMATIC/POLITICAL</a:t>
            </a:r>
          </a:p>
        </p:txBody>
      </p:sp>
      <p:sp>
        <p:nvSpPr>
          <p:cNvPr id="44038" name="Rectangle 6"/>
          <p:cNvSpPr>
            <a:spLocks noChangeArrowheads="1"/>
          </p:cNvSpPr>
          <p:nvPr/>
        </p:nvSpPr>
        <p:spPr bwMode="auto">
          <a:xfrm>
            <a:off x="468313" y="2349500"/>
            <a:ext cx="3311525" cy="576263"/>
          </a:xfrm>
          <a:prstGeom prst="rect">
            <a:avLst/>
          </a:prstGeom>
          <a:solidFill>
            <a:srgbClr val="FF9933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107763" dir="189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pPr algn="ctr"/>
            <a:r>
              <a:rPr lang="fr-CH" sz="2000" b="1">
                <a:solidFill>
                  <a:schemeClr val="bg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MILITARY/SECURITY</a:t>
            </a:r>
          </a:p>
        </p:txBody>
      </p:sp>
      <p:sp>
        <p:nvSpPr>
          <p:cNvPr id="44039" name="Rectangle 7"/>
          <p:cNvSpPr>
            <a:spLocks noChangeArrowheads="1"/>
          </p:cNvSpPr>
          <p:nvPr/>
        </p:nvSpPr>
        <p:spPr bwMode="auto">
          <a:xfrm>
            <a:off x="468313" y="3573463"/>
            <a:ext cx="3311525" cy="576262"/>
          </a:xfrm>
          <a:prstGeom prst="rect">
            <a:avLst/>
          </a:prstGeom>
          <a:solidFill>
            <a:srgbClr val="FF9933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107763" dir="189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pPr algn="ctr"/>
            <a:r>
              <a:rPr lang="fr-CH" sz="2000" b="1">
                <a:solidFill>
                  <a:schemeClr val="bg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ECONOMIC</a:t>
            </a:r>
          </a:p>
        </p:txBody>
      </p:sp>
      <p:sp>
        <p:nvSpPr>
          <p:cNvPr id="44040" name="Rectangle 8"/>
          <p:cNvSpPr>
            <a:spLocks noChangeArrowheads="1"/>
          </p:cNvSpPr>
          <p:nvPr/>
        </p:nvSpPr>
        <p:spPr bwMode="auto">
          <a:xfrm>
            <a:off x="468313" y="4797425"/>
            <a:ext cx="3311525" cy="576263"/>
          </a:xfrm>
          <a:prstGeom prst="rect">
            <a:avLst/>
          </a:prstGeom>
          <a:solidFill>
            <a:srgbClr val="FF9933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107763" dir="189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pPr algn="ctr"/>
            <a:r>
              <a:rPr lang="fr-CH" sz="2000" b="1">
                <a:solidFill>
                  <a:schemeClr val="bg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HUMANITARIAN/SOCIAL</a:t>
            </a:r>
          </a:p>
        </p:txBody>
      </p:sp>
      <p:sp>
        <p:nvSpPr>
          <p:cNvPr id="44041" name="AutoShape 9"/>
          <p:cNvSpPr>
            <a:spLocks noChangeArrowheads="1"/>
          </p:cNvSpPr>
          <p:nvPr/>
        </p:nvSpPr>
        <p:spPr bwMode="auto">
          <a:xfrm>
            <a:off x="4140200" y="1341438"/>
            <a:ext cx="2232025" cy="3887787"/>
          </a:xfrm>
          <a:prstGeom prst="rightArrowCallout">
            <a:avLst>
              <a:gd name="adj1" fmla="val 43594"/>
              <a:gd name="adj2" fmla="val 55230"/>
              <a:gd name="adj3" fmla="val 17282"/>
              <a:gd name="adj4" fmla="val 67282"/>
            </a:avLst>
          </a:prstGeom>
          <a:noFill/>
          <a:ln w="19050">
            <a:solidFill>
              <a:schemeClr val="bg1"/>
            </a:solidFill>
            <a:miter lim="800000"/>
            <a:headEnd/>
            <a:tailEnd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2"/>
                </a:solidFill>
              </a14:hiddenFill>
            </a:ext>
          </a:extLst>
        </p:spPr>
        <p:txBody>
          <a:bodyPr wrap="none" anchor="ctr"/>
          <a:lstStyle/>
          <a:p>
            <a:pPr algn="ctr"/>
            <a:endParaRPr lang="fr-CH" sz="2400"/>
          </a:p>
        </p:txBody>
      </p:sp>
      <p:sp>
        <p:nvSpPr>
          <p:cNvPr id="44042" name="AutoShape 10"/>
          <p:cNvSpPr>
            <a:spLocks noChangeArrowheads="1"/>
          </p:cNvSpPr>
          <p:nvPr/>
        </p:nvSpPr>
        <p:spPr bwMode="auto">
          <a:xfrm>
            <a:off x="3779838" y="4868863"/>
            <a:ext cx="360362" cy="360362"/>
          </a:xfrm>
          <a:prstGeom prst="rightArrow">
            <a:avLst>
              <a:gd name="adj1" fmla="val 50000"/>
              <a:gd name="adj2" fmla="val 25000"/>
            </a:avLst>
          </a:prstGeom>
          <a:solidFill>
            <a:srgbClr val="FF9933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44043" name="AutoShape 11"/>
          <p:cNvSpPr>
            <a:spLocks noChangeArrowheads="1"/>
          </p:cNvSpPr>
          <p:nvPr/>
        </p:nvSpPr>
        <p:spPr bwMode="auto">
          <a:xfrm>
            <a:off x="3779838" y="3716338"/>
            <a:ext cx="360362" cy="360362"/>
          </a:xfrm>
          <a:prstGeom prst="rightArrow">
            <a:avLst>
              <a:gd name="adj1" fmla="val 50000"/>
              <a:gd name="adj2" fmla="val 25000"/>
            </a:avLst>
          </a:prstGeom>
          <a:solidFill>
            <a:srgbClr val="FF9933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44044" name="AutoShape 12"/>
          <p:cNvSpPr>
            <a:spLocks noChangeArrowheads="1"/>
          </p:cNvSpPr>
          <p:nvPr/>
        </p:nvSpPr>
        <p:spPr bwMode="auto">
          <a:xfrm>
            <a:off x="3779838" y="2492375"/>
            <a:ext cx="360362" cy="360363"/>
          </a:xfrm>
          <a:prstGeom prst="rightArrow">
            <a:avLst>
              <a:gd name="adj1" fmla="val 50000"/>
              <a:gd name="adj2" fmla="val 25000"/>
            </a:avLst>
          </a:prstGeom>
          <a:solidFill>
            <a:srgbClr val="FF9933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44045" name="AutoShape 13"/>
          <p:cNvSpPr>
            <a:spLocks noChangeArrowheads="1"/>
          </p:cNvSpPr>
          <p:nvPr/>
        </p:nvSpPr>
        <p:spPr bwMode="auto">
          <a:xfrm>
            <a:off x="3779838" y="1268413"/>
            <a:ext cx="360362" cy="360362"/>
          </a:xfrm>
          <a:prstGeom prst="rightArrow">
            <a:avLst>
              <a:gd name="adj1" fmla="val 50000"/>
              <a:gd name="adj2" fmla="val 25000"/>
            </a:avLst>
          </a:prstGeom>
          <a:solidFill>
            <a:srgbClr val="FF9933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44046" name="Text Box 14"/>
          <p:cNvSpPr txBox="1">
            <a:spLocks noChangeArrowheads="1"/>
          </p:cNvSpPr>
          <p:nvPr/>
        </p:nvSpPr>
        <p:spPr bwMode="auto">
          <a:xfrm>
            <a:off x="4068763" y="1268413"/>
            <a:ext cx="2016125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fr-CH" sz="1800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Administration</a:t>
            </a:r>
          </a:p>
        </p:txBody>
      </p:sp>
      <p:sp>
        <p:nvSpPr>
          <p:cNvPr id="44047" name="Text Box 15"/>
          <p:cNvSpPr txBox="1">
            <a:spLocks noChangeArrowheads="1"/>
          </p:cNvSpPr>
          <p:nvPr/>
        </p:nvSpPr>
        <p:spPr bwMode="auto">
          <a:xfrm>
            <a:off x="4068763" y="1557338"/>
            <a:ext cx="1666875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fr-CH" sz="1800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Governance</a:t>
            </a:r>
          </a:p>
        </p:txBody>
      </p:sp>
      <p:sp>
        <p:nvSpPr>
          <p:cNvPr id="44048" name="Text Box 16"/>
          <p:cNvSpPr txBox="1">
            <a:spLocks noChangeArrowheads="1"/>
          </p:cNvSpPr>
          <p:nvPr/>
        </p:nvSpPr>
        <p:spPr bwMode="auto">
          <a:xfrm>
            <a:off x="4068763" y="1916113"/>
            <a:ext cx="1738312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fr-CH" sz="1800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Rule of Law</a:t>
            </a:r>
          </a:p>
        </p:txBody>
      </p:sp>
      <p:sp>
        <p:nvSpPr>
          <p:cNvPr id="44049" name="Text Box 17"/>
          <p:cNvSpPr txBox="1">
            <a:spLocks noChangeArrowheads="1"/>
          </p:cNvSpPr>
          <p:nvPr/>
        </p:nvSpPr>
        <p:spPr bwMode="auto">
          <a:xfrm>
            <a:off x="4068763" y="2276475"/>
            <a:ext cx="19431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fr-CH" sz="1800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Stabilisation</a:t>
            </a:r>
          </a:p>
        </p:txBody>
      </p:sp>
      <p:sp>
        <p:nvSpPr>
          <p:cNvPr id="44050" name="Text Box 18"/>
          <p:cNvSpPr txBox="1">
            <a:spLocks noChangeArrowheads="1"/>
          </p:cNvSpPr>
          <p:nvPr/>
        </p:nvSpPr>
        <p:spPr bwMode="auto">
          <a:xfrm>
            <a:off x="4068763" y="2708275"/>
            <a:ext cx="2065337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fr-CH" sz="1800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Civilian Control</a:t>
            </a:r>
          </a:p>
        </p:txBody>
      </p:sp>
      <p:sp>
        <p:nvSpPr>
          <p:cNvPr id="44051" name="Text Box 19"/>
          <p:cNvSpPr txBox="1">
            <a:spLocks noChangeArrowheads="1"/>
          </p:cNvSpPr>
          <p:nvPr/>
        </p:nvSpPr>
        <p:spPr bwMode="auto">
          <a:xfrm>
            <a:off x="4068763" y="3068638"/>
            <a:ext cx="2217737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fr-CH" sz="1800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Training IHL/HR</a:t>
            </a:r>
          </a:p>
        </p:txBody>
      </p:sp>
      <p:sp>
        <p:nvSpPr>
          <p:cNvPr id="44052" name="Text Box 20"/>
          <p:cNvSpPr txBox="1">
            <a:spLocks noChangeArrowheads="1"/>
          </p:cNvSpPr>
          <p:nvPr/>
        </p:nvSpPr>
        <p:spPr bwMode="auto">
          <a:xfrm>
            <a:off x="4068763" y="3429000"/>
            <a:ext cx="1985962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fr-CH" sz="1800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Market Access</a:t>
            </a:r>
          </a:p>
        </p:txBody>
      </p:sp>
      <p:sp>
        <p:nvSpPr>
          <p:cNvPr id="44053" name="Text Box 21"/>
          <p:cNvSpPr txBox="1">
            <a:spLocks noChangeArrowheads="1"/>
          </p:cNvSpPr>
          <p:nvPr/>
        </p:nvSpPr>
        <p:spPr bwMode="auto">
          <a:xfrm>
            <a:off x="4068763" y="3789363"/>
            <a:ext cx="1643062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fr-CH" sz="1800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Free Trade</a:t>
            </a:r>
          </a:p>
        </p:txBody>
      </p:sp>
      <p:sp>
        <p:nvSpPr>
          <p:cNvPr id="44054" name="Text Box 22"/>
          <p:cNvSpPr txBox="1">
            <a:spLocks noChangeArrowheads="1"/>
          </p:cNvSpPr>
          <p:nvPr/>
        </p:nvSpPr>
        <p:spPr bwMode="auto">
          <a:xfrm>
            <a:off x="4068763" y="4149725"/>
            <a:ext cx="1547812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fr-CH" sz="1800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Education</a:t>
            </a:r>
          </a:p>
        </p:txBody>
      </p:sp>
      <p:sp>
        <p:nvSpPr>
          <p:cNvPr id="44055" name="Text Box 23"/>
          <p:cNvSpPr txBox="1">
            <a:spLocks noChangeArrowheads="1"/>
          </p:cNvSpPr>
          <p:nvPr/>
        </p:nvSpPr>
        <p:spPr bwMode="auto">
          <a:xfrm>
            <a:off x="4068763" y="4508500"/>
            <a:ext cx="1624012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fr-CH" sz="1800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Healthcare</a:t>
            </a:r>
          </a:p>
        </p:txBody>
      </p:sp>
      <p:sp>
        <p:nvSpPr>
          <p:cNvPr id="44056" name="Text Box 24"/>
          <p:cNvSpPr txBox="1">
            <a:spLocks noChangeArrowheads="1"/>
          </p:cNvSpPr>
          <p:nvPr/>
        </p:nvSpPr>
        <p:spPr bwMode="auto">
          <a:xfrm>
            <a:off x="4068763" y="4868863"/>
            <a:ext cx="1849437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fr-CH" sz="1800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Basic Services</a:t>
            </a:r>
          </a:p>
        </p:txBody>
      </p:sp>
      <p:sp>
        <p:nvSpPr>
          <p:cNvPr id="44057" name="AutoShape 25"/>
          <p:cNvSpPr>
            <a:spLocks noChangeArrowheads="1"/>
          </p:cNvSpPr>
          <p:nvPr/>
        </p:nvSpPr>
        <p:spPr bwMode="auto">
          <a:xfrm>
            <a:off x="6588125" y="2565400"/>
            <a:ext cx="1692275" cy="1419225"/>
          </a:xfrm>
          <a:prstGeom prst="octagon">
            <a:avLst>
              <a:gd name="adj" fmla="val 29287"/>
            </a:avLst>
          </a:prstGeom>
          <a:solidFill>
            <a:srgbClr val="FFCC00"/>
          </a:solidFill>
          <a:ln w="9525">
            <a:solidFill>
              <a:schemeClr val="bg2"/>
            </a:solidFill>
            <a:miter lim="800000"/>
            <a:headEnd/>
            <a:tailEnd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pPr algn="ctr"/>
            <a:r>
              <a:rPr lang="fr-CH" sz="1800" b="1">
                <a:solidFill>
                  <a:schemeClr val="bg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STABLE</a:t>
            </a:r>
          </a:p>
          <a:p>
            <a:pPr algn="ctr"/>
            <a:r>
              <a:rPr lang="fr-CH" sz="1800" b="1">
                <a:solidFill>
                  <a:schemeClr val="bg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AND</a:t>
            </a:r>
          </a:p>
          <a:p>
            <a:pPr algn="ctr"/>
            <a:r>
              <a:rPr lang="fr-CH" sz="1800" b="1">
                <a:solidFill>
                  <a:schemeClr val="bg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FAIR</a:t>
            </a:r>
          </a:p>
          <a:p>
            <a:pPr algn="ctr"/>
            <a:r>
              <a:rPr lang="fr-CH" sz="1800" b="1">
                <a:solidFill>
                  <a:schemeClr val="bg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SOCIETY</a:t>
            </a:r>
          </a:p>
        </p:txBody>
      </p:sp>
      <p:sp>
        <p:nvSpPr>
          <p:cNvPr id="44058" name="Text Box 26"/>
          <p:cNvSpPr txBox="1">
            <a:spLocks noChangeArrowheads="1"/>
          </p:cNvSpPr>
          <p:nvPr/>
        </p:nvSpPr>
        <p:spPr bwMode="auto">
          <a:xfrm>
            <a:off x="468313" y="0"/>
            <a:ext cx="802798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fr-CH" sz="2400" b="1" dirty="0">
                <a:solidFill>
                  <a:schemeClr val="bg1"/>
                </a:solidFill>
              </a:rPr>
              <a:t>ICRC &amp; THE </a:t>
            </a:r>
            <a:r>
              <a:rPr lang="pl-PL" sz="2400" b="1" dirty="0" smtClean="0">
                <a:solidFill>
                  <a:schemeClr val="bg1"/>
                </a:solidFill>
              </a:rPr>
              <a:t>COMPREHENSIVE </a:t>
            </a:r>
            <a:r>
              <a:rPr lang="fr-CH" sz="2400" b="1" dirty="0" smtClean="0">
                <a:solidFill>
                  <a:schemeClr val="bg1"/>
                </a:solidFill>
              </a:rPr>
              <a:t>APPROACH</a:t>
            </a:r>
            <a:r>
              <a:rPr lang="fr-CH" sz="2400" b="1" dirty="0">
                <a:solidFill>
                  <a:schemeClr val="bg1"/>
                </a:solidFill>
              </a:rPr>
              <a:t>'</a:t>
            </a:r>
          </a:p>
        </p:txBody>
      </p:sp>
      <p:sp>
        <p:nvSpPr>
          <p:cNvPr id="44059" name="Text Box 27"/>
          <p:cNvSpPr txBox="1">
            <a:spLocks noChangeArrowheads="1"/>
          </p:cNvSpPr>
          <p:nvPr/>
        </p:nvSpPr>
        <p:spPr bwMode="auto">
          <a:xfrm>
            <a:off x="395288" y="549275"/>
            <a:ext cx="3313112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fr-CH" sz="2400" b="1" u="sng">
                <a:solidFill>
                  <a:srgbClr val="CCECFF"/>
                </a:solidFill>
              </a:rPr>
              <a:t>Elements</a:t>
            </a:r>
          </a:p>
        </p:txBody>
      </p:sp>
      <p:sp>
        <p:nvSpPr>
          <p:cNvPr id="44060" name="Text Box 28"/>
          <p:cNvSpPr txBox="1">
            <a:spLocks noChangeArrowheads="1"/>
          </p:cNvSpPr>
          <p:nvPr/>
        </p:nvSpPr>
        <p:spPr bwMode="auto">
          <a:xfrm>
            <a:off x="4140200" y="549275"/>
            <a:ext cx="15113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fr-CH" sz="2400" b="1" u="sng">
                <a:solidFill>
                  <a:srgbClr val="CCECFF"/>
                </a:solidFill>
              </a:rPr>
              <a:t>Activities</a:t>
            </a:r>
          </a:p>
        </p:txBody>
      </p:sp>
      <p:sp>
        <p:nvSpPr>
          <p:cNvPr id="44061" name="Text Box 29"/>
          <p:cNvSpPr txBox="1">
            <a:spLocks noChangeArrowheads="1"/>
          </p:cNvSpPr>
          <p:nvPr/>
        </p:nvSpPr>
        <p:spPr bwMode="auto">
          <a:xfrm>
            <a:off x="6588125" y="2060575"/>
            <a:ext cx="169227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fr-CH" sz="2400" b="1" u="sng">
                <a:solidFill>
                  <a:srgbClr val="CCECFF"/>
                </a:solidFill>
              </a:rPr>
              <a:t>End State</a:t>
            </a:r>
          </a:p>
        </p:txBody>
      </p:sp>
      <p:sp>
        <p:nvSpPr>
          <p:cNvPr id="44062" name="AutoShape 30"/>
          <p:cNvSpPr>
            <a:spLocks noChangeArrowheads="1"/>
          </p:cNvSpPr>
          <p:nvPr/>
        </p:nvSpPr>
        <p:spPr bwMode="auto">
          <a:xfrm>
            <a:off x="2844800" y="5367338"/>
            <a:ext cx="2447925" cy="1490662"/>
          </a:xfrm>
          <a:prstGeom prst="irregularSeal1">
            <a:avLst/>
          </a:prstGeom>
          <a:gradFill rotWithShape="1">
            <a:gsLst>
              <a:gs pos="0">
                <a:srgbClr val="E1E85E"/>
              </a:gs>
              <a:gs pos="50000">
                <a:srgbClr val="FF6600"/>
              </a:gs>
              <a:gs pos="100000">
                <a:srgbClr val="E1E85E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FFFF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fr-CH" sz="2400" b="1">
                <a:solidFill>
                  <a:schemeClr val="bg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Victims of</a:t>
            </a:r>
          </a:p>
          <a:p>
            <a:pPr algn="ctr"/>
            <a:r>
              <a:rPr lang="fr-CH" sz="2400" b="1">
                <a:solidFill>
                  <a:schemeClr val="bg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Conflict</a:t>
            </a:r>
          </a:p>
        </p:txBody>
      </p:sp>
      <p:sp>
        <p:nvSpPr>
          <p:cNvPr id="44063" name="AutoShape 31"/>
          <p:cNvSpPr>
            <a:spLocks noChangeArrowheads="1"/>
          </p:cNvSpPr>
          <p:nvPr/>
        </p:nvSpPr>
        <p:spPr bwMode="auto">
          <a:xfrm rot="-3147718">
            <a:off x="1709738" y="5067300"/>
            <a:ext cx="685800" cy="2305050"/>
          </a:xfrm>
          <a:prstGeom prst="curvedRightArrow">
            <a:avLst>
              <a:gd name="adj1" fmla="val 49421"/>
              <a:gd name="adj2" fmla="val 149414"/>
              <a:gd name="adj3" fmla="val 58639"/>
            </a:avLst>
          </a:prstGeom>
          <a:solidFill>
            <a:srgbClr val="FF9933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44064" name="Oval 32"/>
          <p:cNvSpPr>
            <a:spLocks noChangeArrowheads="1"/>
          </p:cNvSpPr>
          <p:nvPr/>
        </p:nvSpPr>
        <p:spPr bwMode="auto">
          <a:xfrm>
            <a:off x="6372225" y="1557338"/>
            <a:ext cx="2124075" cy="3527425"/>
          </a:xfrm>
          <a:prstGeom prst="ellipse">
            <a:avLst/>
          </a:prstGeom>
          <a:solidFill>
            <a:srgbClr val="FF0000">
              <a:alpha val="48000"/>
            </a:srgbClr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fr-CH" sz="2400"/>
          </a:p>
        </p:txBody>
      </p:sp>
      <p:sp>
        <p:nvSpPr>
          <p:cNvPr id="44065" name="Text Box 33"/>
          <p:cNvSpPr txBox="1">
            <a:spLocks noChangeArrowheads="1"/>
          </p:cNvSpPr>
          <p:nvPr/>
        </p:nvSpPr>
        <p:spPr bwMode="auto">
          <a:xfrm>
            <a:off x="6516688" y="3933825"/>
            <a:ext cx="18351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fr-CH" sz="1800" b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POLITICAL</a:t>
            </a:r>
          </a:p>
          <a:p>
            <a:pPr algn="ctr"/>
            <a:r>
              <a:rPr lang="fr-CH" sz="1800" b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OBJECTIVES</a:t>
            </a:r>
          </a:p>
        </p:txBody>
      </p:sp>
      <p:pic>
        <p:nvPicPr>
          <p:cNvPr id="44066" name="Picture 34" descr="icrc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4025" y="5589588"/>
            <a:ext cx="1152525" cy="1079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4067" name="AutoShape 35"/>
          <p:cNvSpPr>
            <a:spLocks noChangeArrowheads="1"/>
          </p:cNvSpPr>
          <p:nvPr/>
        </p:nvSpPr>
        <p:spPr bwMode="auto">
          <a:xfrm>
            <a:off x="5364163" y="5805488"/>
            <a:ext cx="1152525" cy="485775"/>
          </a:xfrm>
          <a:prstGeom prst="leftArrow">
            <a:avLst>
              <a:gd name="adj1" fmla="val 50000"/>
              <a:gd name="adj2" fmla="val 59314"/>
            </a:avLst>
          </a:prstGeom>
          <a:solidFill>
            <a:srgbClr val="FFFF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44068" name="AutoShape 36"/>
          <p:cNvSpPr>
            <a:spLocks noChangeArrowheads="1"/>
          </p:cNvSpPr>
          <p:nvPr/>
        </p:nvSpPr>
        <p:spPr bwMode="auto">
          <a:xfrm rot="5400000">
            <a:off x="6988176" y="4684712"/>
            <a:ext cx="838200" cy="485775"/>
          </a:xfrm>
          <a:prstGeom prst="leftArrow">
            <a:avLst>
              <a:gd name="adj1" fmla="val 50000"/>
              <a:gd name="adj2" fmla="val 43137"/>
            </a:avLst>
          </a:prstGeom>
          <a:solidFill>
            <a:srgbClr val="FFFF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44069" name="Line 37"/>
          <p:cNvSpPr>
            <a:spLocks noChangeShapeType="1"/>
          </p:cNvSpPr>
          <p:nvPr/>
        </p:nvSpPr>
        <p:spPr bwMode="auto">
          <a:xfrm flipV="1">
            <a:off x="7092950" y="4868863"/>
            <a:ext cx="647700" cy="360362"/>
          </a:xfrm>
          <a:prstGeom prst="line">
            <a:avLst/>
          </a:prstGeom>
          <a:noFill/>
          <a:ln w="889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44070" name="Line 38"/>
          <p:cNvSpPr>
            <a:spLocks noChangeShapeType="1"/>
          </p:cNvSpPr>
          <p:nvPr/>
        </p:nvSpPr>
        <p:spPr bwMode="auto">
          <a:xfrm>
            <a:off x="7092950" y="4868863"/>
            <a:ext cx="647700" cy="360362"/>
          </a:xfrm>
          <a:prstGeom prst="line">
            <a:avLst/>
          </a:prstGeom>
          <a:noFill/>
          <a:ln w="889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40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40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40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40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40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40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440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40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440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440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30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440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440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440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440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440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440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440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440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440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440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51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440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440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440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440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440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440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440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440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440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440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1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44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44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440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440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9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440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440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3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440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440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7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440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440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1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440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440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440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440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100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440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440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10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7" dur="500" fill="hold"/>
                                        <p:tgtEl>
                                          <p:spTgt spid="440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500" fill="hold"/>
                                        <p:tgtEl>
                                          <p:spTgt spid="440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 nodeType="clickPar">
                      <p:stCondLst>
                        <p:cond delay="indefinite"/>
                      </p:stCondLst>
                      <p:childTnLst>
                        <p:par>
                          <p:cTn id="1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3" dur="500" fill="hold"/>
                                        <p:tgtEl>
                                          <p:spTgt spid="440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500" fill="hold"/>
                                        <p:tgtEl>
                                          <p:spTgt spid="440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7" dur="500" fill="hold"/>
                                        <p:tgtEl>
                                          <p:spTgt spid="440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500" fill="hold"/>
                                        <p:tgtEl>
                                          <p:spTgt spid="440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20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2" dur="500" fill="hold"/>
                                        <p:tgtEl>
                                          <p:spTgt spid="440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500" fill="hold"/>
                                        <p:tgtEl>
                                          <p:spTgt spid="440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4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6" dur="500" fill="hold"/>
                                        <p:tgtEl>
                                          <p:spTgt spid="440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500" fill="hold"/>
                                        <p:tgtEl>
                                          <p:spTgt spid="440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8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0" dur="500" fill="hold"/>
                                        <p:tgtEl>
                                          <p:spTgt spid="440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500" fill="hold"/>
                                        <p:tgtEl>
                                          <p:spTgt spid="440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2" fill="hold" nodeType="clickPar">
                      <p:stCondLst>
                        <p:cond delay="indefinite"/>
                      </p:stCondLst>
                      <p:childTnLst>
                        <p:par>
                          <p:cTn id="1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4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6" dur="500" fill="hold"/>
                                        <p:tgtEl>
                                          <p:spTgt spid="440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500" fill="hold"/>
                                        <p:tgtEl>
                                          <p:spTgt spid="440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8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0" dur="500" fill="hold"/>
                                        <p:tgtEl>
                                          <p:spTgt spid="440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" dur="500" fill="hold"/>
                                        <p:tgtEl>
                                          <p:spTgt spid="440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2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4" dur="500" fill="hold"/>
                                        <p:tgtEl>
                                          <p:spTgt spid="440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5" dur="500" fill="hold"/>
                                        <p:tgtEl>
                                          <p:spTgt spid="440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6" presetID="23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8" dur="500" fill="hold"/>
                                        <p:tgtEl>
                                          <p:spTgt spid="440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9" dur="500" fill="hold"/>
                                        <p:tgtEl>
                                          <p:spTgt spid="440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0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2" dur="500" fill="hold"/>
                                        <p:tgtEl>
                                          <p:spTgt spid="440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3" dur="500" fill="hold"/>
                                        <p:tgtEl>
                                          <p:spTgt spid="440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4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6" dur="500" fill="hold"/>
                                        <p:tgtEl>
                                          <p:spTgt spid="440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7" dur="500" fill="hold"/>
                                        <p:tgtEl>
                                          <p:spTgt spid="440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036" grpId="0" animBg="1"/>
      <p:bldP spid="44037" grpId="0" animBg="1"/>
      <p:bldP spid="44038" grpId="0" animBg="1"/>
      <p:bldP spid="44039" grpId="0" animBg="1"/>
      <p:bldP spid="44040" grpId="0" animBg="1"/>
      <p:bldP spid="44041" grpId="0" animBg="1"/>
      <p:bldP spid="44042" grpId="0" animBg="1"/>
      <p:bldP spid="44043" grpId="0" animBg="1"/>
      <p:bldP spid="44044" grpId="0" animBg="1"/>
      <p:bldP spid="44045" grpId="0" animBg="1"/>
      <p:bldP spid="44046" grpId="0"/>
      <p:bldP spid="44047" grpId="0"/>
      <p:bldP spid="44049" grpId="0"/>
      <p:bldP spid="44050" grpId="0"/>
      <p:bldP spid="44051" grpId="0"/>
      <p:bldP spid="44052" grpId="0"/>
      <p:bldP spid="44053" grpId="0"/>
      <p:bldP spid="44054" grpId="0"/>
      <p:bldP spid="44055" grpId="0"/>
      <p:bldP spid="44056" grpId="0"/>
      <p:bldP spid="44057" grpId="0" animBg="1"/>
      <p:bldP spid="44059" grpId="0"/>
      <p:bldP spid="44060" grpId="0"/>
      <p:bldP spid="44061" grpId="0"/>
      <p:bldP spid="44062" grpId="0" animBg="1"/>
      <p:bldP spid="44063" grpId="0" animBg="1"/>
      <p:bldP spid="44064" grpId="0" animBg="1"/>
      <p:bldP spid="44065" grpId="0"/>
      <p:bldP spid="44067" grpId="0" animBg="1"/>
      <p:bldP spid="44068" grpId="0" animBg="1"/>
      <p:bldP spid="44068" grpId="1" animBg="1"/>
      <p:bldP spid="44069" grpId="0" animBg="1"/>
      <p:bldP spid="44070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3970" name="Picture 2" descr="ICRC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5963" y="260350"/>
            <a:ext cx="2592387" cy="25923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3971" name="Text Box 3"/>
          <p:cNvSpPr txBox="1">
            <a:spLocks noChangeArrowheads="1"/>
          </p:cNvSpPr>
          <p:nvPr/>
        </p:nvSpPr>
        <p:spPr bwMode="auto">
          <a:xfrm>
            <a:off x="684213" y="3284538"/>
            <a:ext cx="6113462" cy="22272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fr-CH" b="1" dirty="0">
                <a:solidFill>
                  <a:schemeClr val="bg1"/>
                </a:solidFill>
              </a:rPr>
              <a:t>ICRC </a:t>
            </a:r>
            <a:r>
              <a:rPr lang="fr-CH" b="1" dirty="0" err="1">
                <a:solidFill>
                  <a:schemeClr val="bg1"/>
                </a:solidFill>
              </a:rPr>
              <a:t>Delegation</a:t>
            </a:r>
            <a:r>
              <a:rPr lang="fr-CH" b="1" dirty="0">
                <a:solidFill>
                  <a:schemeClr val="bg1"/>
                </a:solidFill>
              </a:rPr>
              <a:t> to the EU and NATO</a:t>
            </a:r>
          </a:p>
          <a:p>
            <a:r>
              <a:rPr lang="fr-CH" b="1" dirty="0">
                <a:solidFill>
                  <a:schemeClr val="bg1"/>
                </a:solidFill>
              </a:rPr>
              <a:t>7, rue Guimard</a:t>
            </a:r>
          </a:p>
          <a:p>
            <a:r>
              <a:rPr lang="fr-CH" b="1" dirty="0">
                <a:solidFill>
                  <a:schemeClr val="bg1"/>
                </a:solidFill>
              </a:rPr>
              <a:t>1040 Brussels</a:t>
            </a:r>
          </a:p>
          <a:p>
            <a:r>
              <a:rPr lang="fr-CH" b="1" dirty="0" smtClean="0">
                <a:solidFill>
                  <a:schemeClr val="bg1"/>
                </a:solidFill>
              </a:rPr>
              <a:t>skolanowski@icrc.org</a:t>
            </a:r>
            <a:endParaRPr lang="fr-CH" b="1" dirty="0">
              <a:solidFill>
                <a:schemeClr val="bg1"/>
              </a:solidFill>
            </a:endParaRPr>
          </a:p>
          <a:p>
            <a:r>
              <a:rPr lang="en-US" b="1" dirty="0">
                <a:solidFill>
                  <a:schemeClr val="bg1"/>
                </a:solidFill>
              </a:rPr>
              <a:t>www.icrc.org</a:t>
            </a:r>
            <a:endParaRPr lang="fr-CH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839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ext Box 2"/>
          <p:cNvSpPr txBox="1">
            <a:spLocks noChangeArrowheads="1"/>
          </p:cNvSpPr>
          <p:nvPr/>
        </p:nvSpPr>
        <p:spPr bwMode="auto">
          <a:xfrm>
            <a:off x="669925" y="273050"/>
            <a:ext cx="83629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fr-FR" sz="3600" b="1">
                <a:solidFill>
                  <a:schemeClr val="bg1"/>
                </a:solidFill>
              </a:rPr>
              <a:t>Origins of the Red Cross and of the ICRC</a:t>
            </a:r>
            <a:endParaRPr lang="fr-FR" sz="2400">
              <a:solidFill>
                <a:schemeClr val="bg1"/>
              </a:solidFill>
            </a:endParaRPr>
          </a:p>
        </p:txBody>
      </p:sp>
      <p:pic>
        <p:nvPicPr>
          <p:cNvPr id="4099" name="Picture 3" descr="DFA15_003"/>
          <p:cNvPicPr>
            <a:picLocks noChangeAspect="1" noChangeArrowheads="1"/>
          </p:cNvPicPr>
          <p:nvPr/>
        </p:nvPicPr>
        <p:blipFill>
          <a:blip r:embed="rId2">
            <a:lum contrast="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744913"/>
            <a:ext cx="4800600" cy="3111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100" name="Text Box 4"/>
          <p:cNvSpPr txBox="1">
            <a:spLocks noChangeArrowheads="1"/>
          </p:cNvSpPr>
          <p:nvPr/>
        </p:nvSpPr>
        <p:spPr bwMode="auto">
          <a:xfrm>
            <a:off x="1476375" y="1341438"/>
            <a:ext cx="5570538" cy="2225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fr-FR" sz="2000">
                <a:solidFill>
                  <a:schemeClr val="bg1"/>
                </a:solidFill>
                <a:sym typeface="Wingdings" pitchFamily="2" charset="2"/>
              </a:rPr>
              <a:t> 1859: Henri Dunant in Solferino</a:t>
            </a:r>
          </a:p>
          <a:p>
            <a:r>
              <a:rPr lang="fr-FR" sz="2000">
                <a:solidFill>
                  <a:schemeClr val="bg1"/>
                </a:solidFill>
                <a:sym typeface="Wingdings" pitchFamily="2" charset="2"/>
              </a:rPr>
              <a:t> 1863: Establishment of the  « Comité de Genève »</a:t>
            </a:r>
            <a:endParaRPr lang="fr-FR" sz="2400">
              <a:solidFill>
                <a:schemeClr val="bg1"/>
              </a:solidFill>
              <a:sym typeface="Wingdings" pitchFamily="2" charset="2"/>
            </a:endParaRPr>
          </a:p>
          <a:p>
            <a:r>
              <a:rPr lang="fr-FR" sz="2000">
                <a:solidFill>
                  <a:schemeClr val="bg1"/>
                </a:solidFill>
                <a:sym typeface="Wingdings" pitchFamily="2" charset="2"/>
              </a:rPr>
              <a:t> 1864: First Geneva Convention</a:t>
            </a:r>
          </a:p>
          <a:p>
            <a:r>
              <a:rPr lang="fr-FR" sz="2000">
                <a:solidFill>
                  <a:schemeClr val="bg1"/>
                </a:solidFill>
                <a:sym typeface="Wingdings" pitchFamily="2" charset="2"/>
              </a:rPr>
              <a:t> 1949: 4 Geneva Conventions</a:t>
            </a:r>
          </a:p>
          <a:p>
            <a:pPr>
              <a:buFont typeface="Wingdings" pitchFamily="2" charset="2"/>
              <a:buChar char="Ø"/>
            </a:pPr>
            <a:r>
              <a:rPr lang="fr-FR" sz="2000">
                <a:solidFill>
                  <a:schemeClr val="bg1"/>
                </a:solidFill>
                <a:sym typeface="Wingdings" pitchFamily="2" charset="2"/>
              </a:rPr>
              <a:t> 1977: 2 Additional Protocols</a:t>
            </a:r>
          </a:p>
          <a:p>
            <a:pPr>
              <a:buFont typeface="Wingdings" pitchFamily="2" charset="2"/>
              <a:buChar char="Ø"/>
            </a:pPr>
            <a:r>
              <a:rPr lang="fr-FR" sz="2000">
                <a:solidFill>
                  <a:schemeClr val="bg1"/>
                </a:solidFill>
              </a:rPr>
              <a:t> 2005: 3</a:t>
            </a:r>
            <a:r>
              <a:rPr lang="fr-FR" sz="2000" baseline="30000">
                <a:solidFill>
                  <a:schemeClr val="bg1"/>
                </a:solidFill>
              </a:rPr>
              <a:t>rd</a:t>
            </a:r>
            <a:r>
              <a:rPr lang="fr-FR" sz="2000">
                <a:solidFill>
                  <a:schemeClr val="bg1"/>
                </a:solidFill>
              </a:rPr>
              <a:t> Additional Protocol to the 1949 GC</a:t>
            </a:r>
          </a:p>
          <a:p>
            <a:pPr>
              <a:buFont typeface="Wingdings" pitchFamily="2" charset="2"/>
              <a:buChar char="Ø"/>
            </a:pPr>
            <a:endParaRPr lang="fr-FR" sz="200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00" grpId="0" autoUpdateAnimBg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Picture 3" descr="ICRC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2133600"/>
            <a:ext cx="1219200" cy="1219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krizmjesec0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4600" y="1676400"/>
            <a:ext cx="4648200" cy="2701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9800" y="4800600"/>
            <a:ext cx="1828800" cy="9985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126" name="Text Box 6"/>
          <p:cNvSpPr txBox="1">
            <a:spLocks noChangeArrowheads="1"/>
          </p:cNvSpPr>
          <p:nvPr/>
        </p:nvSpPr>
        <p:spPr bwMode="auto">
          <a:xfrm>
            <a:off x="611188" y="3500438"/>
            <a:ext cx="8953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fr-FR" sz="2400">
                <a:solidFill>
                  <a:schemeClr val="bg1"/>
                </a:solidFill>
              </a:rPr>
              <a:t>ICRC</a:t>
            </a:r>
          </a:p>
        </p:txBody>
      </p:sp>
      <p:sp>
        <p:nvSpPr>
          <p:cNvPr id="5127" name="Text Box 7"/>
          <p:cNvSpPr txBox="1">
            <a:spLocks noChangeArrowheads="1"/>
          </p:cNvSpPr>
          <p:nvPr/>
        </p:nvSpPr>
        <p:spPr bwMode="auto">
          <a:xfrm>
            <a:off x="5334000" y="1371600"/>
            <a:ext cx="29400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fr-FR" sz="2400">
                <a:solidFill>
                  <a:schemeClr val="bg1"/>
                </a:solidFill>
              </a:rPr>
              <a:t>188 National Societies</a:t>
            </a:r>
          </a:p>
        </p:txBody>
      </p:sp>
      <p:sp>
        <p:nvSpPr>
          <p:cNvPr id="5128" name="Text Box 8"/>
          <p:cNvSpPr txBox="1">
            <a:spLocks noChangeArrowheads="1"/>
          </p:cNvSpPr>
          <p:nvPr/>
        </p:nvSpPr>
        <p:spPr bwMode="auto">
          <a:xfrm>
            <a:off x="4724400" y="5867400"/>
            <a:ext cx="311626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fr-FR" sz="2400">
                <a:solidFill>
                  <a:schemeClr val="bg1"/>
                </a:solidFill>
              </a:rPr>
              <a:t>International Federation</a:t>
            </a:r>
          </a:p>
        </p:txBody>
      </p:sp>
      <p:sp>
        <p:nvSpPr>
          <p:cNvPr id="5129" name="Text Box 9"/>
          <p:cNvSpPr txBox="1">
            <a:spLocks noChangeArrowheads="1"/>
          </p:cNvSpPr>
          <p:nvPr/>
        </p:nvSpPr>
        <p:spPr bwMode="auto">
          <a:xfrm>
            <a:off x="517525" y="120650"/>
            <a:ext cx="31432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fr-FR" sz="3600" b="1">
                <a:solidFill>
                  <a:schemeClr val="bg1"/>
                </a:solidFill>
              </a:rPr>
              <a:t>The Movement</a:t>
            </a:r>
            <a:endParaRPr lang="fr-FR" sz="2400" b="1">
              <a:solidFill>
                <a:schemeClr val="bg1"/>
              </a:solidFill>
            </a:endParaRPr>
          </a:p>
        </p:txBody>
      </p:sp>
      <p:sp>
        <p:nvSpPr>
          <p:cNvPr id="5132" name="Oval 12"/>
          <p:cNvSpPr>
            <a:spLocks noChangeArrowheads="1"/>
          </p:cNvSpPr>
          <p:nvPr/>
        </p:nvSpPr>
        <p:spPr bwMode="auto">
          <a:xfrm>
            <a:off x="2438400" y="2743200"/>
            <a:ext cx="5029200" cy="10668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fr-FR" sz="2400"/>
              <a:t>194 States party to the </a:t>
            </a:r>
          </a:p>
          <a:p>
            <a:pPr algn="ctr"/>
            <a:r>
              <a:rPr lang="fr-FR" sz="2400"/>
              <a:t>Geneva Conventions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8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51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51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1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1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5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8" presetID="15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1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1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1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1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25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 nodeType="afterGroup">
                            <p:stCondLst>
                              <p:cond delay="6500"/>
                            </p:stCondLst>
                            <p:childTnLst>
                              <p:par>
                                <p:cTn id="28" presetID="15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1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51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51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51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 nodeType="afterGroup">
                            <p:stCondLst>
                              <p:cond delay="8500"/>
                            </p:stCondLst>
                            <p:childTnLst>
                              <p:par>
                                <p:cTn id="35" presetID="15" presetClass="entr" presetSubtype="0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51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51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51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51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6" grpId="0" autoUpdateAnimBg="0"/>
      <p:bldP spid="5127" grpId="0" autoUpdateAnimBg="0"/>
      <p:bldP spid="5128" grpId="0" autoUpdateAnimBg="0"/>
      <p:bldP spid="5132" grpId="0" animBg="1" autoUpdateAnimBg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9876" name="Picture 4" descr="slide5_ian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8888" y="765175"/>
            <a:ext cx="6761162" cy="4502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9877" name="Text Box 5"/>
          <p:cNvSpPr txBox="1">
            <a:spLocks noChangeArrowheads="1"/>
          </p:cNvSpPr>
          <p:nvPr/>
        </p:nvSpPr>
        <p:spPr bwMode="auto">
          <a:xfrm>
            <a:off x="3132138" y="6092825"/>
            <a:ext cx="3459162" cy="4572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fr-CH" sz="2400" b="1">
                <a:solidFill>
                  <a:srgbClr val="CC0000"/>
                </a:solidFill>
              </a:rPr>
              <a:t>Non-recognized emblems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000"/>
                                        <p:tgtEl>
                                          <p:spTgt spid="798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987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0900" name="Object 4"/>
          <p:cNvGraphicFramePr>
            <a:graphicFrameLocks noChangeAspect="1"/>
          </p:cNvGraphicFramePr>
          <p:nvPr/>
        </p:nvGraphicFramePr>
        <p:xfrm>
          <a:off x="2627313" y="1196975"/>
          <a:ext cx="1079500" cy="1079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0917" name="Drawing" r:id="rId3" imgW="1158840" imgH="1158840" progId="FLW3Drawing">
                  <p:embed/>
                </p:oleObj>
              </mc:Choice>
              <mc:Fallback>
                <p:oleObj name="Drawing" r:id="rId3" imgW="1158840" imgH="1158840" progId="FLW3Drawing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27313" y="1196975"/>
                        <a:ext cx="1079500" cy="1079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0901" name="Object 5"/>
          <p:cNvGraphicFramePr>
            <a:graphicFrameLocks noChangeAspect="1"/>
          </p:cNvGraphicFramePr>
          <p:nvPr/>
        </p:nvGraphicFramePr>
        <p:xfrm>
          <a:off x="4860925" y="2492375"/>
          <a:ext cx="1079500" cy="1079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0918" name="Drawing" r:id="rId5" imgW="1158840" imgH="1158840" progId="FLW3Drawing">
                  <p:embed/>
                </p:oleObj>
              </mc:Choice>
              <mc:Fallback>
                <p:oleObj name="Drawing" r:id="rId5" imgW="1158840" imgH="1158840" progId="FLW3Drawing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60925" y="2492375"/>
                        <a:ext cx="1079500" cy="1079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80902" name="Picture 6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7050" y="4005263"/>
            <a:ext cx="1081088" cy="984250"/>
          </a:xfrm>
          <a:prstGeom prst="rect">
            <a:avLst/>
          </a:prstGeom>
          <a:noFill/>
          <a:ln w="317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0903" name="Text Box 7"/>
          <p:cNvSpPr txBox="1">
            <a:spLocks noChangeArrowheads="1"/>
          </p:cNvSpPr>
          <p:nvPr/>
        </p:nvSpPr>
        <p:spPr bwMode="auto">
          <a:xfrm>
            <a:off x="539750" y="1336675"/>
            <a:ext cx="131445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4000" b="1">
                <a:solidFill>
                  <a:schemeClr val="bg1"/>
                </a:solidFill>
                <a:latin typeface="Arial" charset="0"/>
                <a:cs typeface="Arial" charset="0"/>
              </a:rPr>
              <a:t>1864</a:t>
            </a:r>
          </a:p>
        </p:txBody>
      </p:sp>
      <p:sp>
        <p:nvSpPr>
          <p:cNvPr id="80904" name="Text Box 8"/>
          <p:cNvSpPr txBox="1">
            <a:spLocks noChangeArrowheads="1"/>
          </p:cNvSpPr>
          <p:nvPr/>
        </p:nvSpPr>
        <p:spPr bwMode="auto">
          <a:xfrm>
            <a:off x="1331913" y="2636838"/>
            <a:ext cx="182245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4000" b="1">
                <a:solidFill>
                  <a:schemeClr val="bg1"/>
                </a:solidFill>
                <a:latin typeface="Arial" charset="0"/>
                <a:cs typeface="Arial" charset="0"/>
              </a:rPr>
              <a:t>1876…</a:t>
            </a:r>
          </a:p>
        </p:txBody>
      </p:sp>
      <p:sp>
        <p:nvSpPr>
          <p:cNvPr id="80905" name="Text Box 9"/>
          <p:cNvSpPr txBox="1">
            <a:spLocks noChangeArrowheads="1"/>
          </p:cNvSpPr>
          <p:nvPr/>
        </p:nvSpPr>
        <p:spPr bwMode="auto">
          <a:xfrm>
            <a:off x="3132138" y="2655888"/>
            <a:ext cx="131445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4000" b="1">
                <a:solidFill>
                  <a:schemeClr val="bg1"/>
                </a:solidFill>
                <a:latin typeface="Arial" charset="0"/>
                <a:cs typeface="Arial" charset="0"/>
              </a:rPr>
              <a:t>1929</a:t>
            </a:r>
          </a:p>
        </p:txBody>
      </p:sp>
      <p:sp>
        <p:nvSpPr>
          <p:cNvPr id="80906" name="Text Box 10"/>
          <p:cNvSpPr txBox="1">
            <a:spLocks noChangeArrowheads="1"/>
          </p:cNvSpPr>
          <p:nvPr/>
        </p:nvSpPr>
        <p:spPr bwMode="auto">
          <a:xfrm>
            <a:off x="3203575" y="4076700"/>
            <a:ext cx="182245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4000" b="1">
                <a:solidFill>
                  <a:schemeClr val="bg1"/>
                </a:solidFill>
                <a:latin typeface="Arial" charset="0"/>
                <a:cs typeface="Arial" charset="0"/>
              </a:rPr>
              <a:t>1929…</a:t>
            </a:r>
          </a:p>
        </p:txBody>
      </p:sp>
      <p:sp>
        <p:nvSpPr>
          <p:cNvPr id="80907" name="Text Box 11"/>
          <p:cNvSpPr txBox="1">
            <a:spLocks noChangeArrowheads="1"/>
          </p:cNvSpPr>
          <p:nvPr/>
        </p:nvSpPr>
        <p:spPr bwMode="auto">
          <a:xfrm>
            <a:off x="5148263" y="4095750"/>
            <a:ext cx="131445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4000" b="1">
                <a:solidFill>
                  <a:schemeClr val="bg1"/>
                </a:solidFill>
                <a:latin typeface="Arial" charset="0"/>
                <a:cs typeface="Arial" charset="0"/>
              </a:rPr>
              <a:t>1980</a:t>
            </a:r>
          </a:p>
        </p:txBody>
      </p:sp>
      <p:sp>
        <p:nvSpPr>
          <p:cNvPr id="80908" name="Text Box 12"/>
          <p:cNvSpPr txBox="1">
            <a:spLocks noChangeArrowheads="1"/>
          </p:cNvSpPr>
          <p:nvPr/>
        </p:nvSpPr>
        <p:spPr bwMode="auto">
          <a:xfrm>
            <a:off x="3975100" y="5105400"/>
            <a:ext cx="1841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fr-CH" sz="2400"/>
          </a:p>
        </p:txBody>
      </p:sp>
      <p:sp>
        <p:nvSpPr>
          <p:cNvPr id="80909" name="Line 13"/>
          <p:cNvSpPr>
            <a:spLocks noChangeShapeType="1"/>
          </p:cNvSpPr>
          <p:nvPr/>
        </p:nvSpPr>
        <p:spPr bwMode="auto">
          <a:xfrm flipV="1">
            <a:off x="5292725" y="4005263"/>
            <a:ext cx="935038" cy="936625"/>
          </a:xfrm>
          <a:prstGeom prst="line">
            <a:avLst/>
          </a:prstGeom>
          <a:noFill/>
          <a:ln w="76200">
            <a:solidFill>
              <a:srgbClr val="CC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80910" name="Line 14"/>
          <p:cNvSpPr>
            <a:spLocks noChangeShapeType="1"/>
          </p:cNvSpPr>
          <p:nvPr/>
        </p:nvSpPr>
        <p:spPr bwMode="auto">
          <a:xfrm>
            <a:off x="5435600" y="4005263"/>
            <a:ext cx="720725" cy="936625"/>
          </a:xfrm>
          <a:prstGeom prst="line">
            <a:avLst/>
          </a:prstGeom>
          <a:noFill/>
          <a:ln w="76200">
            <a:solidFill>
              <a:srgbClr val="CC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809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809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809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809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809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809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809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809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809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809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1000" fill="hold"/>
                                        <p:tgtEl>
                                          <p:spTgt spid="809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1000" fill="hold"/>
                                        <p:tgtEl>
                                          <p:spTgt spid="809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1000" fill="hold"/>
                                        <p:tgtEl>
                                          <p:spTgt spid="809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1000" fill="hold"/>
                                        <p:tgtEl>
                                          <p:spTgt spid="809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1000" fill="hold"/>
                                        <p:tgtEl>
                                          <p:spTgt spid="809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1000" fill="hold"/>
                                        <p:tgtEl>
                                          <p:spTgt spid="809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1" dur="500"/>
                                        <p:tgtEl>
                                          <p:spTgt spid="809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4" dur="500"/>
                                        <p:tgtEl>
                                          <p:spTgt spid="809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0903" grpId="0" autoUpdateAnimBg="0"/>
      <p:bldP spid="80904" grpId="0" autoUpdateAnimBg="0"/>
      <p:bldP spid="80905" grpId="0" autoUpdateAnimBg="0"/>
      <p:bldP spid="80906" grpId="0" autoUpdateAnimBg="0"/>
      <p:bldP spid="80907" grpId="0" autoUpdateAnimBg="0"/>
      <p:bldP spid="80909" grpId="0" animBg="1"/>
      <p:bldP spid="80910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60" name="Picture 4" descr="diamon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0563" y="3068638"/>
            <a:ext cx="2879725" cy="287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5061" name="Text Box 5"/>
          <p:cNvSpPr txBox="1">
            <a:spLocks noChangeArrowheads="1"/>
          </p:cNvSpPr>
          <p:nvPr/>
        </p:nvSpPr>
        <p:spPr bwMode="auto">
          <a:xfrm>
            <a:off x="684213" y="836613"/>
            <a:ext cx="5721350" cy="1190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fr-CH" sz="3600" b="1">
                <a:solidFill>
                  <a:schemeClr val="bg1"/>
                </a:solidFill>
              </a:rPr>
              <a:t>2005: an additional emblem </a:t>
            </a:r>
          </a:p>
          <a:p>
            <a:r>
              <a:rPr lang="fr-CH" sz="3600" b="1">
                <a:solidFill>
                  <a:schemeClr val="bg1"/>
                </a:solidFill>
              </a:rPr>
              <a:t>	   for the Movement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ext Box 2"/>
          <p:cNvSpPr txBox="1">
            <a:spLocks noChangeArrowheads="1"/>
          </p:cNvSpPr>
          <p:nvPr/>
        </p:nvSpPr>
        <p:spPr bwMode="auto">
          <a:xfrm>
            <a:off x="838200" y="457200"/>
            <a:ext cx="51371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fr-FR" sz="3600" b="1">
                <a:solidFill>
                  <a:schemeClr val="bg1"/>
                </a:solidFill>
              </a:rPr>
              <a:t>Legal basis of our actions</a:t>
            </a:r>
            <a:endParaRPr lang="fr-FR" sz="2400">
              <a:solidFill>
                <a:schemeClr val="bg1"/>
              </a:solidFill>
            </a:endParaRPr>
          </a:p>
        </p:txBody>
      </p:sp>
      <p:sp>
        <p:nvSpPr>
          <p:cNvPr id="6147" name="Text Box 3"/>
          <p:cNvSpPr txBox="1">
            <a:spLocks noChangeArrowheads="1"/>
          </p:cNvSpPr>
          <p:nvPr/>
        </p:nvSpPr>
        <p:spPr bwMode="auto">
          <a:xfrm>
            <a:off x="1066800" y="1600200"/>
            <a:ext cx="4235450" cy="1187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fr-FR" sz="2400">
                <a:solidFill>
                  <a:schemeClr val="bg1"/>
                </a:solidFill>
                <a:sym typeface="Wingdings" pitchFamily="2" charset="2"/>
              </a:rPr>
              <a:t> </a:t>
            </a:r>
            <a:r>
              <a:rPr lang="fr-FR" sz="2400" b="1">
                <a:solidFill>
                  <a:schemeClr val="bg1"/>
                </a:solidFill>
                <a:sym typeface="Wingdings" pitchFamily="2" charset="2"/>
              </a:rPr>
              <a:t>A mandate</a:t>
            </a:r>
            <a:endParaRPr lang="fr-FR" sz="2400">
              <a:solidFill>
                <a:schemeClr val="bg1"/>
              </a:solidFill>
              <a:sym typeface="Wingdings" pitchFamily="2" charset="2"/>
            </a:endParaRPr>
          </a:p>
          <a:p>
            <a:r>
              <a:rPr lang="fr-FR" sz="2400">
                <a:solidFill>
                  <a:schemeClr val="bg1"/>
                </a:solidFill>
                <a:sym typeface="Wingdings" pitchFamily="2" charset="2"/>
              </a:rPr>
              <a:t>	4 Geneva Conventions</a:t>
            </a:r>
          </a:p>
          <a:p>
            <a:r>
              <a:rPr lang="fr-FR" sz="2400">
                <a:solidFill>
                  <a:schemeClr val="bg1"/>
                </a:solidFill>
                <a:sym typeface="Wingdings" pitchFamily="2" charset="2"/>
              </a:rPr>
              <a:t>	Statutes of the Movement</a:t>
            </a:r>
            <a:endParaRPr lang="fr-FR" sz="2400">
              <a:solidFill>
                <a:schemeClr val="bg1"/>
              </a:solidFill>
            </a:endParaRPr>
          </a:p>
        </p:txBody>
      </p:sp>
      <p:sp>
        <p:nvSpPr>
          <p:cNvPr id="6148" name="Text Box 4"/>
          <p:cNvSpPr txBox="1">
            <a:spLocks noChangeArrowheads="1"/>
          </p:cNvSpPr>
          <p:nvPr/>
        </p:nvSpPr>
        <p:spPr bwMode="auto">
          <a:xfrm>
            <a:off x="1066800" y="2895600"/>
            <a:ext cx="7848600" cy="3743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fr-FR" sz="2400">
                <a:solidFill>
                  <a:schemeClr val="bg1"/>
                </a:solidFill>
                <a:sym typeface="Wingdings" pitchFamily="2" charset="2"/>
              </a:rPr>
              <a:t> </a:t>
            </a:r>
            <a:r>
              <a:rPr lang="fr-FR" sz="2400" b="1">
                <a:solidFill>
                  <a:schemeClr val="bg1"/>
                </a:solidFill>
                <a:sym typeface="Wingdings" pitchFamily="2" charset="2"/>
              </a:rPr>
              <a:t>A mission</a:t>
            </a:r>
          </a:p>
          <a:p>
            <a:r>
              <a:rPr lang="fr-FR" sz="2400" b="1">
                <a:solidFill>
                  <a:schemeClr val="bg1"/>
                </a:solidFill>
                <a:sym typeface="Wingdings" pitchFamily="2" charset="2"/>
              </a:rPr>
              <a:t>	</a:t>
            </a:r>
            <a:r>
              <a:rPr lang="en-US" sz="2400">
                <a:solidFill>
                  <a:schemeClr val="bg1"/>
                </a:solidFill>
              </a:rPr>
              <a:t>The ICRC is an impartial, neutral and independent </a:t>
            </a:r>
          </a:p>
          <a:p>
            <a:r>
              <a:rPr lang="en-US" sz="2400">
                <a:solidFill>
                  <a:schemeClr val="bg1"/>
                </a:solidFill>
              </a:rPr>
              <a:t>	organisation whose </a:t>
            </a:r>
            <a:r>
              <a:rPr lang="en-US" sz="2400" u="sng">
                <a:solidFill>
                  <a:schemeClr val="bg1"/>
                </a:solidFill>
              </a:rPr>
              <a:t>exclusively humanitarian mission</a:t>
            </a:r>
            <a:r>
              <a:rPr lang="en-US" sz="2400">
                <a:solidFill>
                  <a:schemeClr val="bg1"/>
                </a:solidFill>
              </a:rPr>
              <a:t> </a:t>
            </a:r>
          </a:p>
          <a:p>
            <a:r>
              <a:rPr lang="en-US" sz="2400">
                <a:solidFill>
                  <a:schemeClr val="bg1"/>
                </a:solidFill>
              </a:rPr>
              <a:t>	is </a:t>
            </a:r>
            <a:r>
              <a:rPr lang="en-US" sz="2400" u="sng">
                <a:solidFill>
                  <a:schemeClr val="bg1"/>
                </a:solidFill>
              </a:rPr>
              <a:t>to protect the lives and dignity of victims of war</a:t>
            </a:r>
            <a:r>
              <a:rPr lang="en-US" sz="2400">
                <a:solidFill>
                  <a:schemeClr val="bg1"/>
                </a:solidFill>
              </a:rPr>
              <a:t> and </a:t>
            </a:r>
          </a:p>
          <a:p>
            <a:r>
              <a:rPr lang="en-US" sz="2400">
                <a:solidFill>
                  <a:schemeClr val="bg1"/>
                </a:solidFill>
              </a:rPr>
              <a:t>	internal violence and to provide them with </a:t>
            </a:r>
            <a:r>
              <a:rPr lang="en-US" sz="2400" u="sng">
                <a:solidFill>
                  <a:schemeClr val="bg1"/>
                </a:solidFill>
              </a:rPr>
              <a:t>assistance</a:t>
            </a:r>
            <a:r>
              <a:rPr lang="en-US" sz="2400">
                <a:solidFill>
                  <a:schemeClr val="bg1"/>
                </a:solidFill>
              </a:rPr>
              <a:t>.</a:t>
            </a:r>
          </a:p>
          <a:p>
            <a:r>
              <a:rPr lang="en-US" sz="2400">
                <a:solidFill>
                  <a:schemeClr val="bg1"/>
                </a:solidFill>
              </a:rPr>
              <a:t>	It </a:t>
            </a:r>
            <a:r>
              <a:rPr lang="en-US" sz="2400" u="sng">
                <a:solidFill>
                  <a:schemeClr val="bg1"/>
                </a:solidFill>
              </a:rPr>
              <a:t>directs and co-ordinates</a:t>
            </a:r>
            <a:r>
              <a:rPr lang="en-US" sz="2400">
                <a:solidFill>
                  <a:schemeClr val="bg1"/>
                </a:solidFill>
              </a:rPr>
              <a:t> international relief activities </a:t>
            </a:r>
          </a:p>
          <a:p>
            <a:r>
              <a:rPr lang="en-US" sz="2400">
                <a:solidFill>
                  <a:schemeClr val="bg1"/>
                </a:solidFill>
              </a:rPr>
              <a:t>	conducted by the </a:t>
            </a:r>
            <a:r>
              <a:rPr lang="en-US" sz="2400" u="sng">
                <a:solidFill>
                  <a:schemeClr val="bg1"/>
                </a:solidFill>
              </a:rPr>
              <a:t>Movement</a:t>
            </a:r>
            <a:r>
              <a:rPr lang="en-US" sz="2400">
                <a:solidFill>
                  <a:schemeClr val="bg1"/>
                </a:solidFill>
              </a:rPr>
              <a:t> in situations of conflict. </a:t>
            </a:r>
          </a:p>
          <a:p>
            <a:r>
              <a:rPr lang="en-US" sz="2400">
                <a:solidFill>
                  <a:schemeClr val="bg1"/>
                </a:solidFill>
              </a:rPr>
              <a:t>	It also endeavours to prevent suffering by promoting </a:t>
            </a:r>
          </a:p>
          <a:p>
            <a:r>
              <a:rPr lang="en-US" sz="2400">
                <a:solidFill>
                  <a:schemeClr val="bg1"/>
                </a:solidFill>
              </a:rPr>
              <a:t>	and strengthening </a:t>
            </a:r>
            <a:r>
              <a:rPr lang="en-US" sz="2400" u="sng">
                <a:solidFill>
                  <a:schemeClr val="bg1"/>
                </a:solidFill>
              </a:rPr>
              <a:t>humanitarian law</a:t>
            </a:r>
            <a:r>
              <a:rPr lang="en-US" sz="2400">
                <a:solidFill>
                  <a:schemeClr val="bg1"/>
                </a:solidFill>
              </a:rPr>
              <a:t> and universal </a:t>
            </a:r>
          </a:p>
          <a:p>
            <a:r>
              <a:rPr lang="en-US" sz="2400">
                <a:solidFill>
                  <a:schemeClr val="bg1"/>
                </a:solidFill>
              </a:rPr>
              <a:t>	humanitarian principles</a:t>
            </a:r>
            <a:endParaRPr lang="fr-FR" sz="240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autoUpdateAnimBg="0"/>
      <p:bldP spid="6148" grpId="0" autoUpdateAnimBg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ext Box 2"/>
          <p:cNvSpPr txBox="1">
            <a:spLocks noChangeArrowheads="1"/>
          </p:cNvSpPr>
          <p:nvPr/>
        </p:nvSpPr>
        <p:spPr bwMode="auto">
          <a:xfrm>
            <a:off x="609600" y="457200"/>
            <a:ext cx="48577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fr-FR" sz="3600" b="1">
                <a:solidFill>
                  <a:schemeClr val="bg1"/>
                </a:solidFill>
              </a:rPr>
              <a:t>ICRC Legal personality</a:t>
            </a:r>
            <a:endParaRPr lang="fr-FR" sz="2400">
              <a:solidFill>
                <a:schemeClr val="bg1"/>
              </a:solidFill>
            </a:endParaRPr>
          </a:p>
        </p:txBody>
      </p:sp>
      <p:sp>
        <p:nvSpPr>
          <p:cNvPr id="7171" name="Text Box 3"/>
          <p:cNvSpPr txBox="1">
            <a:spLocks noChangeArrowheads="1"/>
          </p:cNvSpPr>
          <p:nvPr/>
        </p:nvSpPr>
        <p:spPr bwMode="auto">
          <a:xfrm>
            <a:off x="990600" y="1676400"/>
            <a:ext cx="68008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fr-FR" sz="2400">
                <a:solidFill>
                  <a:schemeClr val="bg1"/>
                </a:solidFill>
                <a:sym typeface="Wingdings" pitchFamily="2" charset="2"/>
              </a:rPr>
              <a:t> </a:t>
            </a:r>
            <a:r>
              <a:rPr lang="fr-FR" sz="2400">
                <a:solidFill>
                  <a:schemeClr val="bg1"/>
                </a:solidFill>
              </a:rPr>
              <a:t>Private Swiss organisation (art 36 Swiss civil code)</a:t>
            </a:r>
          </a:p>
        </p:txBody>
      </p:sp>
      <p:sp>
        <p:nvSpPr>
          <p:cNvPr id="7172" name="Text Box 4"/>
          <p:cNvSpPr txBox="1">
            <a:spLocks noChangeArrowheads="1"/>
          </p:cNvSpPr>
          <p:nvPr/>
        </p:nvSpPr>
        <p:spPr bwMode="auto">
          <a:xfrm>
            <a:off x="990600" y="2133600"/>
            <a:ext cx="597693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fr-FR" sz="2400">
                <a:solidFill>
                  <a:schemeClr val="bg1"/>
                </a:solidFill>
                <a:sym typeface="Wingdings" pitchFamily="2" charset="2"/>
              </a:rPr>
              <a:t> </a:t>
            </a:r>
            <a:r>
              <a:rPr lang="fr-FR" sz="2400">
                <a:solidFill>
                  <a:schemeClr val="bg1"/>
                </a:solidFill>
              </a:rPr>
              <a:t>Mandate given by International Conventions</a:t>
            </a:r>
          </a:p>
        </p:txBody>
      </p:sp>
      <p:sp>
        <p:nvSpPr>
          <p:cNvPr id="7173" name="Text Box 5"/>
          <p:cNvSpPr txBox="1">
            <a:spLocks noChangeArrowheads="1"/>
          </p:cNvSpPr>
          <p:nvPr/>
        </p:nvSpPr>
        <p:spPr bwMode="auto">
          <a:xfrm>
            <a:off x="990600" y="2590800"/>
            <a:ext cx="8181975" cy="1917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fr-FR" sz="2400">
                <a:solidFill>
                  <a:schemeClr val="bg1"/>
                </a:solidFill>
                <a:sym typeface="Wingdings" pitchFamily="2" charset="2"/>
              </a:rPr>
              <a:t> </a:t>
            </a:r>
            <a:r>
              <a:rPr lang="fr-FR" sz="2400">
                <a:solidFill>
                  <a:schemeClr val="bg1"/>
                </a:solidFill>
              </a:rPr>
              <a:t>International legal personality recognized by:</a:t>
            </a:r>
          </a:p>
          <a:p>
            <a:r>
              <a:rPr lang="fr-FR" sz="2400">
                <a:solidFill>
                  <a:schemeClr val="bg1"/>
                </a:solidFill>
              </a:rPr>
              <a:t>	State practice</a:t>
            </a:r>
          </a:p>
          <a:p>
            <a:r>
              <a:rPr lang="fr-FR" sz="2400">
                <a:solidFill>
                  <a:schemeClr val="bg1"/>
                </a:solidFill>
              </a:rPr>
              <a:t>	Seat agreements</a:t>
            </a:r>
          </a:p>
          <a:p>
            <a:r>
              <a:rPr lang="fr-FR" sz="2400">
                <a:solidFill>
                  <a:schemeClr val="bg1"/>
                </a:solidFill>
              </a:rPr>
              <a:t>	Agreements with IOs</a:t>
            </a:r>
          </a:p>
          <a:p>
            <a:r>
              <a:rPr lang="fr-FR" sz="2400">
                <a:solidFill>
                  <a:schemeClr val="bg1"/>
                </a:solidFill>
              </a:rPr>
              <a:t>	Decisions taken by national and international jurisdictions</a:t>
            </a:r>
          </a:p>
        </p:txBody>
      </p:sp>
      <p:sp>
        <p:nvSpPr>
          <p:cNvPr id="7174" name="Text Box 6"/>
          <p:cNvSpPr txBox="1">
            <a:spLocks noChangeArrowheads="1"/>
          </p:cNvSpPr>
          <p:nvPr/>
        </p:nvSpPr>
        <p:spPr bwMode="auto">
          <a:xfrm>
            <a:off x="1203325" y="4918075"/>
            <a:ext cx="6319838" cy="13096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fr-FR" sz="2400">
                <a:solidFill>
                  <a:schemeClr val="bg1"/>
                </a:solidFill>
                <a:sym typeface="Wingdings" pitchFamily="2" charset="2"/>
              </a:rPr>
              <a:t> Neither an International Organisation (IO)</a:t>
            </a:r>
          </a:p>
          <a:p>
            <a:r>
              <a:rPr lang="fr-FR" sz="2400">
                <a:solidFill>
                  <a:schemeClr val="bg1"/>
                </a:solidFill>
                <a:sym typeface="Wingdings" pitchFamily="2" charset="2"/>
              </a:rPr>
              <a:t> Nor a NGO</a:t>
            </a:r>
          </a:p>
          <a:p>
            <a:r>
              <a:rPr lang="fr-FR" sz="3200">
                <a:solidFill>
                  <a:schemeClr val="bg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  <a:sym typeface="Monotype Sorts" pitchFamily="2" charset="2"/>
              </a:rPr>
              <a:t>➪</a:t>
            </a:r>
            <a:r>
              <a:rPr lang="fr-FR" sz="3200">
                <a:solidFill>
                  <a:schemeClr val="bg1"/>
                </a:solidFill>
                <a:sym typeface="Monotype Sorts" pitchFamily="2" charset="2"/>
              </a:rPr>
              <a:t> </a:t>
            </a:r>
            <a:r>
              <a:rPr lang="fr-FR" sz="2400">
                <a:solidFill>
                  <a:schemeClr val="bg1"/>
                </a:solidFill>
                <a:sym typeface="Monotype Sorts" pitchFamily="2" charset="2"/>
              </a:rPr>
              <a:t>A </a:t>
            </a:r>
            <a:r>
              <a:rPr lang="fr-FR" sz="2400" i="1">
                <a:solidFill>
                  <a:schemeClr val="bg1"/>
                </a:solidFill>
                <a:sym typeface="Monotype Sorts" pitchFamily="2" charset="2"/>
              </a:rPr>
              <a:t>sui generis</a:t>
            </a:r>
            <a:r>
              <a:rPr lang="fr-FR" sz="2400">
                <a:solidFill>
                  <a:schemeClr val="bg1"/>
                </a:solidFill>
                <a:sym typeface="Monotype Sorts" pitchFamily="2" charset="2"/>
              </a:rPr>
              <a:t> organisation considered as an IO</a:t>
            </a:r>
            <a:endParaRPr lang="fr-FR" sz="320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1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1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5" presetID="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71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1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71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71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1" grpId="0" autoUpdateAnimBg="0"/>
      <p:bldP spid="7172" grpId="0" autoUpdateAnimBg="0"/>
      <p:bldP spid="7173" grpId="0" autoUpdateAnimBg="0"/>
      <p:bldP spid="7174" grpId="0" autoUpdateAnimBg="0"/>
    </p:bld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3268</TotalTime>
  <Words>526</Words>
  <Application>Microsoft Office PowerPoint</Application>
  <PresentationFormat>Pokaz na ekranie (4:3)</PresentationFormat>
  <Paragraphs>188</Paragraphs>
  <Slides>26</Slides>
  <Notes>0</Notes>
  <HiddenSlides>0</HiddenSlides>
  <MMClips>0</MMClips>
  <ScaleCrop>false</ScaleCrop>
  <HeadingPairs>
    <vt:vector size="8" baseType="variant">
      <vt:variant>
        <vt:lpstr>Motyw</vt:lpstr>
      </vt:variant>
      <vt:variant>
        <vt:i4>1</vt:i4>
      </vt:variant>
      <vt:variant>
        <vt:lpstr>Łącza</vt:lpstr>
      </vt:variant>
      <vt:variant>
        <vt:i4>2</vt:i4>
      </vt:variant>
      <vt:variant>
        <vt:lpstr>Osadzone serwery OLE</vt:lpstr>
      </vt:variant>
      <vt:variant>
        <vt:i4>2</vt:i4>
      </vt:variant>
      <vt:variant>
        <vt:lpstr>Tytuły slajdów</vt:lpstr>
      </vt:variant>
      <vt:variant>
        <vt:i4>26</vt:i4>
      </vt:variant>
    </vt:vector>
  </HeadingPairs>
  <TitlesOfParts>
    <vt:vector size="31" baseType="lpstr">
      <vt:lpstr>Default Design</vt:lpstr>
      <vt:lpstr>\\GVA\dfsroot\common\REX\PRESENTATIONS ON PPT 2012\COORD files for presentations update\COORD files for updates-excel2010\2. Contribution_details2012.xlsx!2012 GRAPH SUM![2. Contribution_details2012.xlsx]2012 GRAPH SUM Chart 1</vt:lpstr>
      <vt:lpstr>\\GVA\dfsroot\common\REX\PRESENTATIONS ON PPT 2012\COORD files for presentations update\COORD files for updates-excel2010\4. 20majorDonors2012.xlsx!20majorDonors-govt+EU-graph![4. 20majorDonors2012.xlsx]20majorDonors-govt+EU-graph Chart 1</vt:lpstr>
      <vt:lpstr>Chart</vt:lpstr>
      <vt:lpstr>Drawing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</vt:vector>
  </TitlesOfParts>
  <Company>ICRC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No Slide Title</dc:title>
  <dc:creator>C.I.C.R.</dc:creator>
  <cp:lastModifiedBy>JKP_01</cp:lastModifiedBy>
  <cp:revision>198</cp:revision>
  <cp:lastPrinted>2002-04-22T08:32:04Z</cp:lastPrinted>
  <dcterms:created xsi:type="dcterms:W3CDTF">2002-04-18T09:27:42Z</dcterms:created>
  <dcterms:modified xsi:type="dcterms:W3CDTF">2013-02-21T11:36:37Z</dcterms:modified>
</cp:coreProperties>
</file>