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handoutMasterIdLst>
    <p:handoutMasterId r:id="rId45"/>
  </p:handoutMasterIdLst>
  <p:sldIdLst>
    <p:sldId id="256" r:id="rId2"/>
    <p:sldId id="352" r:id="rId3"/>
    <p:sldId id="304" r:id="rId4"/>
    <p:sldId id="348" r:id="rId5"/>
    <p:sldId id="306" r:id="rId6"/>
    <p:sldId id="308" r:id="rId7"/>
    <p:sldId id="310" r:id="rId8"/>
    <p:sldId id="312" r:id="rId9"/>
    <p:sldId id="313" r:id="rId10"/>
    <p:sldId id="314" r:id="rId11"/>
    <p:sldId id="315" r:id="rId12"/>
    <p:sldId id="316" r:id="rId13"/>
    <p:sldId id="361" r:id="rId14"/>
    <p:sldId id="362" r:id="rId15"/>
    <p:sldId id="363" r:id="rId16"/>
    <p:sldId id="366" r:id="rId17"/>
    <p:sldId id="367" r:id="rId18"/>
    <p:sldId id="376" r:id="rId19"/>
    <p:sldId id="375" r:id="rId20"/>
    <p:sldId id="368" r:id="rId21"/>
    <p:sldId id="369" r:id="rId22"/>
    <p:sldId id="370" r:id="rId23"/>
    <p:sldId id="371" r:id="rId24"/>
    <p:sldId id="372" r:id="rId25"/>
    <p:sldId id="373" r:id="rId26"/>
    <p:sldId id="374" r:id="rId27"/>
    <p:sldId id="317" r:id="rId28"/>
    <p:sldId id="318" r:id="rId29"/>
    <p:sldId id="319" r:id="rId30"/>
    <p:sldId id="320" r:id="rId31"/>
    <p:sldId id="321" r:id="rId32"/>
    <p:sldId id="322" r:id="rId33"/>
    <p:sldId id="323" r:id="rId34"/>
    <p:sldId id="324" r:id="rId35"/>
    <p:sldId id="327" r:id="rId36"/>
    <p:sldId id="328" r:id="rId37"/>
    <p:sldId id="329" r:id="rId38"/>
    <p:sldId id="330" r:id="rId39"/>
    <p:sldId id="353" r:id="rId40"/>
    <p:sldId id="356" r:id="rId41"/>
    <p:sldId id="357" r:id="rId42"/>
    <p:sldId id="358" r:id="rId43"/>
    <p:sldId id="359" r:id="rId44"/>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54" autoAdjust="0"/>
  </p:normalViewPr>
  <p:slideViewPr>
    <p:cSldViewPr>
      <p:cViewPr varScale="1">
        <p:scale>
          <a:sx n="104" d="100"/>
          <a:sy n="104" d="100"/>
        </p:scale>
        <p:origin x="-118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7B6784-E8DF-4E10-9113-C1593FFBD034}" type="datetimeFigureOut">
              <a:rPr lang="pl-PL" smtClean="0"/>
              <a:pPr/>
              <a:t>2013-02-19</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0E1F09-5147-430B-A807-2DB53623F2D7}" type="slidenum">
              <a:rPr lang="pl-PL" smtClean="0"/>
              <a:pPr/>
              <a:t>‹#›</a:t>
            </a:fld>
            <a:endParaRPr lang="pl-PL"/>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6"/>
          <p:cNvSpPr>
            <a:spLocks noGrp="1" noChangeArrowheads="1"/>
          </p:cNvSpPr>
          <p:nvPr>
            <p:ph type="dt" sz="half" idx="10"/>
          </p:nvPr>
        </p:nvSpPr>
        <p:spPr>
          <a:ln/>
        </p:spPr>
        <p:txBody>
          <a:bodyPr/>
          <a:lstStyle>
            <a:lvl1pPr>
              <a:defRPr/>
            </a:lvl1pPr>
          </a:lstStyle>
          <a:p>
            <a:pPr>
              <a:defRPr/>
            </a:pPr>
            <a:endParaRPr lang="pl-PL"/>
          </a:p>
        </p:txBody>
      </p:sp>
      <p:sp>
        <p:nvSpPr>
          <p:cNvPr id="5" name="Rectangle 7"/>
          <p:cNvSpPr>
            <a:spLocks noGrp="1" noChangeArrowheads="1"/>
          </p:cNvSpPr>
          <p:nvPr>
            <p:ph type="ftr" sz="quarter" idx="11"/>
          </p:nvPr>
        </p:nvSpPr>
        <p:spPr>
          <a:ln/>
        </p:spPr>
        <p:txBody>
          <a:bodyPr/>
          <a:lstStyle>
            <a:lvl1pPr>
              <a:defRPr/>
            </a:lvl1pPr>
          </a:lstStyle>
          <a:p>
            <a:pPr>
              <a:defRPr/>
            </a:pPr>
            <a:endParaRPr lang="pl-PL"/>
          </a:p>
        </p:txBody>
      </p:sp>
      <p:sp>
        <p:nvSpPr>
          <p:cNvPr id="6" name="Rectangle 8"/>
          <p:cNvSpPr>
            <a:spLocks noGrp="1" noChangeArrowheads="1"/>
          </p:cNvSpPr>
          <p:nvPr>
            <p:ph type="sldNum" sz="quarter" idx="12"/>
          </p:nvPr>
        </p:nvSpPr>
        <p:spPr>
          <a:ln/>
        </p:spPr>
        <p:txBody>
          <a:bodyPr/>
          <a:lstStyle>
            <a:lvl1pPr>
              <a:defRPr/>
            </a:lvl1pPr>
          </a:lstStyle>
          <a:p>
            <a:pPr>
              <a:defRPr/>
            </a:pPr>
            <a:fld id="{F3A90273-8673-4624-8785-33E7CB26CE1D}" type="slidenum">
              <a:rPr lang="pl-PL"/>
              <a:pPr>
                <a:defRPr/>
              </a:pPr>
              <a:t>‹#›</a:t>
            </a:fld>
            <a:endParaRPr lang="pl-PL"/>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73838" y="304800"/>
            <a:ext cx="2001837" cy="571500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566738" y="304800"/>
            <a:ext cx="5854700" cy="57150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6"/>
          <p:cNvSpPr>
            <a:spLocks noGrp="1" noChangeArrowheads="1"/>
          </p:cNvSpPr>
          <p:nvPr>
            <p:ph type="dt" sz="half" idx="10"/>
          </p:nvPr>
        </p:nvSpPr>
        <p:spPr>
          <a:ln/>
        </p:spPr>
        <p:txBody>
          <a:bodyPr/>
          <a:lstStyle>
            <a:lvl1pPr>
              <a:defRPr/>
            </a:lvl1pPr>
          </a:lstStyle>
          <a:p>
            <a:pPr>
              <a:defRPr/>
            </a:pPr>
            <a:endParaRPr lang="pl-PL"/>
          </a:p>
        </p:txBody>
      </p:sp>
      <p:sp>
        <p:nvSpPr>
          <p:cNvPr id="5" name="Rectangle 7"/>
          <p:cNvSpPr>
            <a:spLocks noGrp="1" noChangeArrowheads="1"/>
          </p:cNvSpPr>
          <p:nvPr>
            <p:ph type="ftr" sz="quarter" idx="11"/>
          </p:nvPr>
        </p:nvSpPr>
        <p:spPr>
          <a:ln/>
        </p:spPr>
        <p:txBody>
          <a:bodyPr/>
          <a:lstStyle>
            <a:lvl1pPr>
              <a:defRPr/>
            </a:lvl1pPr>
          </a:lstStyle>
          <a:p>
            <a:pPr>
              <a:defRPr/>
            </a:pPr>
            <a:endParaRPr lang="pl-PL"/>
          </a:p>
        </p:txBody>
      </p:sp>
      <p:sp>
        <p:nvSpPr>
          <p:cNvPr id="6" name="Rectangle 8"/>
          <p:cNvSpPr>
            <a:spLocks noGrp="1" noChangeArrowheads="1"/>
          </p:cNvSpPr>
          <p:nvPr>
            <p:ph type="sldNum" sz="quarter" idx="12"/>
          </p:nvPr>
        </p:nvSpPr>
        <p:spPr>
          <a:ln/>
        </p:spPr>
        <p:txBody>
          <a:bodyPr/>
          <a:lstStyle>
            <a:lvl1pPr>
              <a:defRPr/>
            </a:lvl1pPr>
          </a:lstStyle>
          <a:p>
            <a:pPr>
              <a:defRPr/>
            </a:pPr>
            <a:fld id="{48CA27B6-A22D-42E0-9024-9C4C50A3B1B4}" type="slidenum">
              <a:rPr lang="pl-PL"/>
              <a:pPr>
                <a:defRPr/>
              </a:pPr>
              <a:t>‹#›</a:t>
            </a:fld>
            <a:endParaRPr lang="pl-PL"/>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objAndTwoObj">
  <p:cSld name="Tytuł, zawartość i 2 elementy zawartości">
    <p:spTree>
      <p:nvGrpSpPr>
        <p:cNvPr id="1" name=""/>
        <p:cNvGrpSpPr/>
        <p:nvPr/>
      </p:nvGrpSpPr>
      <p:grpSpPr>
        <a:xfrm>
          <a:off x="0" y="0"/>
          <a:ext cx="0" cy="0"/>
          <a:chOff x="0" y="0"/>
          <a:chExt cx="0" cy="0"/>
        </a:xfrm>
      </p:grpSpPr>
      <p:sp>
        <p:nvSpPr>
          <p:cNvPr id="6"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pl-PL" sz="2400">
              <a:latin typeface="Times New Roman" pitchFamily="18" charset="0"/>
              <a:cs typeface="+mn-cs"/>
            </a:endParaRPr>
          </a:p>
        </p:txBody>
      </p:sp>
      <p:sp>
        <p:nvSpPr>
          <p:cNvPr id="7"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pl-PL">
              <a:cs typeface="+mn-cs"/>
            </a:endParaRPr>
          </a:p>
        </p:txBody>
      </p:sp>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48200" y="1600200"/>
            <a:ext cx="4038600" cy="21859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648200" y="3938588"/>
            <a:ext cx="4038600" cy="2187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8" name="Symbol zastępczy daty 5"/>
          <p:cNvSpPr>
            <a:spLocks noGrp="1"/>
          </p:cNvSpPr>
          <p:nvPr>
            <p:ph type="dt" sz="half" idx="10"/>
          </p:nvPr>
        </p:nvSpPr>
        <p:spPr>
          <a:xfrm>
            <a:off x="457200" y="6251575"/>
            <a:ext cx="2133600" cy="476250"/>
          </a:xfrm>
        </p:spPr>
        <p:txBody>
          <a:bodyPr/>
          <a:lstStyle>
            <a:lvl1pPr>
              <a:defRPr/>
            </a:lvl1pPr>
          </a:lstStyle>
          <a:p>
            <a:pPr>
              <a:defRPr/>
            </a:pPr>
            <a:endParaRPr lang="en-US"/>
          </a:p>
        </p:txBody>
      </p:sp>
      <p:sp>
        <p:nvSpPr>
          <p:cNvPr id="9" name="Symbol zastępczy numeru slajdu 6"/>
          <p:cNvSpPr>
            <a:spLocks noGrp="1"/>
          </p:cNvSpPr>
          <p:nvPr>
            <p:ph type="sldNum" sz="quarter" idx="11"/>
          </p:nvPr>
        </p:nvSpPr>
        <p:spPr>
          <a:xfrm>
            <a:off x="6553200" y="6248400"/>
            <a:ext cx="2133600" cy="476250"/>
          </a:xfrm>
        </p:spPr>
        <p:txBody>
          <a:bodyPr/>
          <a:lstStyle>
            <a:lvl1pPr>
              <a:defRPr/>
            </a:lvl1pPr>
          </a:lstStyle>
          <a:p>
            <a:pPr>
              <a:defRPr/>
            </a:pPr>
            <a:fld id="{F1228CF2-2801-4776-A7B3-C675E12E496F}" type="slidenum">
              <a:rPr lang="en-US"/>
              <a:pPr>
                <a:defRPr/>
              </a:pPr>
              <a:t>‹#›</a:t>
            </a:fld>
            <a:endParaRPr lang="en-US"/>
          </a:p>
        </p:txBody>
      </p:sp>
      <p:sp>
        <p:nvSpPr>
          <p:cNvPr id="10" name="Symbol zastępczy stopki 7"/>
          <p:cNvSpPr>
            <a:spLocks noGrp="1"/>
          </p:cNvSpPr>
          <p:nvPr>
            <p:ph type="ftr" sz="quarter" idx="12"/>
          </p:nvPr>
        </p:nvSpPr>
        <p:spPr>
          <a:xfrm>
            <a:off x="3124200" y="6248400"/>
            <a:ext cx="2895600" cy="476250"/>
          </a:xfrm>
        </p:spPr>
        <p:txBody>
          <a:bodyPr/>
          <a:lstStyle>
            <a:lvl1pPr>
              <a:defRPr/>
            </a:lvl1pP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4">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5">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5">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5">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P spid="4" grpId="0" build="p" autoUpdateAnimBg="0"/>
      <p:bldP spid="5" grpId="0" build="p"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6"/>
          <p:cNvSpPr>
            <a:spLocks noGrp="1" noChangeArrowheads="1"/>
          </p:cNvSpPr>
          <p:nvPr>
            <p:ph type="dt" sz="half" idx="10"/>
          </p:nvPr>
        </p:nvSpPr>
        <p:spPr>
          <a:ln/>
        </p:spPr>
        <p:txBody>
          <a:bodyPr/>
          <a:lstStyle>
            <a:lvl1pPr>
              <a:defRPr/>
            </a:lvl1pPr>
          </a:lstStyle>
          <a:p>
            <a:pPr>
              <a:defRPr/>
            </a:pPr>
            <a:endParaRPr lang="pl-PL"/>
          </a:p>
        </p:txBody>
      </p:sp>
      <p:sp>
        <p:nvSpPr>
          <p:cNvPr id="5" name="Rectangle 7"/>
          <p:cNvSpPr>
            <a:spLocks noGrp="1" noChangeArrowheads="1"/>
          </p:cNvSpPr>
          <p:nvPr>
            <p:ph type="ftr" sz="quarter" idx="11"/>
          </p:nvPr>
        </p:nvSpPr>
        <p:spPr>
          <a:ln/>
        </p:spPr>
        <p:txBody>
          <a:bodyPr/>
          <a:lstStyle>
            <a:lvl1pPr>
              <a:defRPr/>
            </a:lvl1pPr>
          </a:lstStyle>
          <a:p>
            <a:pPr>
              <a:defRPr/>
            </a:pPr>
            <a:endParaRPr lang="pl-PL"/>
          </a:p>
        </p:txBody>
      </p:sp>
      <p:sp>
        <p:nvSpPr>
          <p:cNvPr id="6" name="Rectangle 8"/>
          <p:cNvSpPr>
            <a:spLocks noGrp="1" noChangeArrowheads="1"/>
          </p:cNvSpPr>
          <p:nvPr>
            <p:ph type="sldNum" sz="quarter" idx="12"/>
          </p:nvPr>
        </p:nvSpPr>
        <p:spPr>
          <a:ln/>
        </p:spPr>
        <p:txBody>
          <a:bodyPr/>
          <a:lstStyle>
            <a:lvl1pPr>
              <a:defRPr/>
            </a:lvl1pPr>
          </a:lstStyle>
          <a:p>
            <a:pPr>
              <a:defRPr/>
            </a:pPr>
            <a:fld id="{BD683D24-3961-4F87-8BB8-C4FC42E51E1E}" type="slidenum">
              <a:rPr lang="pl-PL"/>
              <a:pPr>
                <a:defRPr/>
              </a:pPr>
              <a:t>‹#›</a:t>
            </a:fld>
            <a:endParaRPr lang="pl-PL"/>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6"/>
          <p:cNvSpPr>
            <a:spLocks noGrp="1" noChangeArrowheads="1"/>
          </p:cNvSpPr>
          <p:nvPr>
            <p:ph type="dt" sz="half" idx="10"/>
          </p:nvPr>
        </p:nvSpPr>
        <p:spPr>
          <a:ln/>
        </p:spPr>
        <p:txBody>
          <a:bodyPr/>
          <a:lstStyle>
            <a:lvl1pPr>
              <a:defRPr/>
            </a:lvl1pPr>
          </a:lstStyle>
          <a:p>
            <a:pPr>
              <a:defRPr/>
            </a:pPr>
            <a:endParaRPr lang="pl-PL"/>
          </a:p>
        </p:txBody>
      </p:sp>
      <p:sp>
        <p:nvSpPr>
          <p:cNvPr id="6" name="Rectangle 7"/>
          <p:cNvSpPr>
            <a:spLocks noGrp="1" noChangeArrowheads="1"/>
          </p:cNvSpPr>
          <p:nvPr>
            <p:ph type="ftr" sz="quarter" idx="11"/>
          </p:nvPr>
        </p:nvSpPr>
        <p:spPr>
          <a:ln/>
        </p:spPr>
        <p:txBody>
          <a:bodyPr/>
          <a:lstStyle>
            <a:lvl1pPr>
              <a:defRPr/>
            </a:lvl1pPr>
          </a:lstStyle>
          <a:p>
            <a:pPr>
              <a:defRPr/>
            </a:pPr>
            <a:endParaRPr lang="pl-PL"/>
          </a:p>
        </p:txBody>
      </p:sp>
      <p:sp>
        <p:nvSpPr>
          <p:cNvPr id="7" name="Rectangle 8"/>
          <p:cNvSpPr>
            <a:spLocks noGrp="1" noChangeArrowheads="1"/>
          </p:cNvSpPr>
          <p:nvPr>
            <p:ph type="sldNum" sz="quarter" idx="12"/>
          </p:nvPr>
        </p:nvSpPr>
        <p:spPr>
          <a:ln/>
        </p:spPr>
        <p:txBody>
          <a:bodyPr/>
          <a:lstStyle>
            <a:lvl1pPr>
              <a:defRPr/>
            </a:lvl1pPr>
          </a:lstStyle>
          <a:p>
            <a:pPr>
              <a:defRPr/>
            </a:pPr>
            <a:fld id="{7C5DEDD2-F05E-479F-93D7-E5F6E20CC048}" type="slidenum">
              <a:rPr lang="pl-PL"/>
              <a:pPr>
                <a:defRPr/>
              </a:pPr>
              <a:t>‹#›</a:t>
            </a:fld>
            <a:endParaRPr lang="pl-PL"/>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6"/>
          <p:cNvSpPr>
            <a:spLocks noGrp="1" noChangeArrowheads="1"/>
          </p:cNvSpPr>
          <p:nvPr>
            <p:ph type="dt" sz="half" idx="10"/>
          </p:nvPr>
        </p:nvSpPr>
        <p:spPr>
          <a:ln/>
        </p:spPr>
        <p:txBody>
          <a:bodyPr/>
          <a:lstStyle>
            <a:lvl1pPr>
              <a:defRPr/>
            </a:lvl1pPr>
          </a:lstStyle>
          <a:p>
            <a:pPr>
              <a:defRPr/>
            </a:pPr>
            <a:endParaRPr lang="pl-PL"/>
          </a:p>
        </p:txBody>
      </p:sp>
      <p:sp>
        <p:nvSpPr>
          <p:cNvPr id="8" name="Rectangle 7"/>
          <p:cNvSpPr>
            <a:spLocks noGrp="1" noChangeArrowheads="1"/>
          </p:cNvSpPr>
          <p:nvPr>
            <p:ph type="ftr" sz="quarter" idx="11"/>
          </p:nvPr>
        </p:nvSpPr>
        <p:spPr>
          <a:ln/>
        </p:spPr>
        <p:txBody>
          <a:bodyPr/>
          <a:lstStyle>
            <a:lvl1pPr>
              <a:defRPr/>
            </a:lvl1pPr>
          </a:lstStyle>
          <a:p>
            <a:pPr>
              <a:defRPr/>
            </a:pPr>
            <a:endParaRPr lang="pl-PL"/>
          </a:p>
        </p:txBody>
      </p:sp>
      <p:sp>
        <p:nvSpPr>
          <p:cNvPr id="9" name="Rectangle 8"/>
          <p:cNvSpPr>
            <a:spLocks noGrp="1" noChangeArrowheads="1"/>
          </p:cNvSpPr>
          <p:nvPr>
            <p:ph type="sldNum" sz="quarter" idx="12"/>
          </p:nvPr>
        </p:nvSpPr>
        <p:spPr>
          <a:ln/>
        </p:spPr>
        <p:txBody>
          <a:bodyPr/>
          <a:lstStyle>
            <a:lvl1pPr>
              <a:defRPr/>
            </a:lvl1pPr>
          </a:lstStyle>
          <a:p>
            <a:pPr>
              <a:defRPr/>
            </a:pPr>
            <a:fld id="{610BE5DC-1F4C-43FD-91A9-B5A3D54DBE47}" type="slidenum">
              <a:rPr lang="pl-PL"/>
              <a:pPr>
                <a:defRPr/>
              </a:pPr>
              <a:t>‹#›</a:t>
            </a:fld>
            <a:endParaRPr lang="pl-PL"/>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6"/>
          <p:cNvSpPr>
            <a:spLocks noGrp="1" noChangeArrowheads="1"/>
          </p:cNvSpPr>
          <p:nvPr>
            <p:ph type="dt" sz="half" idx="10"/>
          </p:nvPr>
        </p:nvSpPr>
        <p:spPr>
          <a:ln/>
        </p:spPr>
        <p:txBody>
          <a:bodyPr/>
          <a:lstStyle>
            <a:lvl1pPr>
              <a:defRPr/>
            </a:lvl1pPr>
          </a:lstStyle>
          <a:p>
            <a:pPr>
              <a:defRPr/>
            </a:pPr>
            <a:endParaRPr lang="pl-PL"/>
          </a:p>
        </p:txBody>
      </p:sp>
      <p:sp>
        <p:nvSpPr>
          <p:cNvPr id="4" name="Rectangle 7"/>
          <p:cNvSpPr>
            <a:spLocks noGrp="1" noChangeArrowheads="1"/>
          </p:cNvSpPr>
          <p:nvPr>
            <p:ph type="ftr" sz="quarter" idx="11"/>
          </p:nvPr>
        </p:nvSpPr>
        <p:spPr>
          <a:ln/>
        </p:spPr>
        <p:txBody>
          <a:bodyPr/>
          <a:lstStyle>
            <a:lvl1pPr>
              <a:defRPr/>
            </a:lvl1pPr>
          </a:lstStyle>
          <a:p>
            <a:pPr>
              <a:defRPr/>
            </a:pPr>
            <a:endParaRPr lang="pl-PL"/>
          </a:p>
        </p:txBody>
      </p:sp>
      <p:sp>
        <p:nvSpPr>
          <p:cNvPr id="5" name="Rectangle 8"/>
          <p:cNvSpPr>
            <a:spLocks noGrp="1" noChangeArrowheads="1"/>
          </p:cNvSpPr>
          <p:nvPr>
            <p:ph type="sldNum" sz="quarter" idx="12"/>
          </p:nvPr>
        </p:nvSpPr>
        <p:spPr>
          <a:ln/>
        </p:spPr>
        <p:txBody>
          <a:bodyPr/>
          <a:lstStyle>
            <a:lvl1pPr>
              <a:defRPr/>
            </a:lvl1pPr>
          </a:lstStyle>
          <a:p>
            <a:pPr>
              <a:defRPr/>
            </a:pPr>
            <a:fld id="{589B51CF-2374-4F9A-AA43-DBF12E1F3D9F}" type="slidenum">
              <a:rPr lang="pl-PL"/>
              <a:pPr>
                <a:defRPr/>
              </a:pPr>
              <a:t>‹#›</a:t>
            </a:fld>
            <a:endParaRPr lang="pl-PL"/>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pl-PL"/>
          </a:p>
        </p:txBody>
      </p:sp>
      <p:sp>
        <p:nvSpPr>
          <p:cNvPr id="3" name="Rectangle 7"/>
          <p:cNvSpPr>
            <a:spLocks noGrp="1" noChangeArrowheads="1"/>
          </p:cNvSpPr>
          <p:nvPr>
            <p:ph type="ftr" sz="quarter" idx="11"/>
          </p:nvPr>
        </p:nvSpPr>
        <p:spPr>
          <a:ln/>
        </p:spPr>
        <p:txBody>
          <a:bodyPr/>
          <a:lstStyle>
            <a:lvl1pPr>
              <a:defRPr/>
            </a:lvl1pPr>
          </a:lstStyle>
          <a:p>
            <a:pPr>
              <a:defRPr/>
            </a:pPr>
            <a:endParaRPr lang="pl-PL"/>
          </a:p>
        </p:txBody>
      </p:sp>
      <p:sp>
        <p:nvSpPr>
          <p:cNvPr id="4" name="Rectangle 8"/>
          <p:cNvSpPr>
            <a:spLocks noGrp="1" noChangeArrowheads="1"/>
          </p:cNvSpPr>
          <p:nvPr>
            <p:ph type="sldNum" sz="quarter" idx="12"/>
          </p:nvPr>
        </p:nvSpPr>
        <p:spPr>
          <a:ln/>
        </p:spPr>
        <p:txBody>
          <a:bodyPr/>
          <a:lstStyle>
            <a:lvl1pPr>
              <a:defRPr/>
            </a:lvl1pPr>
          </a:lstStyle>
          <a:p>
            <a:pPr>
              <a:defRPr/>
            </a:pPr>
            <a:fld id="{BF621CAC-BC95-4358-A912-216818F0CC90}" type="slidenum">
              <a:rPr lang="pl-PL"/>
              <a:pPr>
                <a:defRPr/>
              </a:pPr>
              <a:t>‹#›</a:t>
            </a:fld>
            <a:endParaRPr lang="pl-PL"/>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6"/>
          <p:cNvSpPr>
            <a:spLocks noGrp="1" noChangeArrowheads="1"/>
          </p:cNvSpPr>
          <p:nvPr>
            <p:ph type="dt" sz="half" idx="10"/>
          </p:nvPr>
        </p:nvSpPr>
        <p:spPr>
          <a:ln/>
        </p:spPr>
        <p:txBody>
          <a:bodyPr/>
          <a:lstStyle>
            <a:lvl1pPr>
              <a:defRPr/>
            </a:lvl1pPr>
          </a:lstStyle>
          <a:p>
            <a:pPr>
              <a:defRPr/>
            </a:pPr>
            <a:endParaRPr lang="pl-PL"/>
          </a:p>
        </p:txBody>
      </p:sp>
      <p:sp>
        <p:nvSpPr>
          <p:cNvPr id="6" name="Rectangle 7"/>
          <p:cNvSpPr>
            <a:spLocks noGrp="1" noChangeArrowheads="1"/>
          </p:cNvSpPr>
          <p:nvPr>
            <p:ph type="ftr" sz="quarter" idx="11"/>
          </p:nvPr>
        </p:nvSpPr>
        <p:spPr>
          <a:ln/>
        </p:spPr>
        <p:txBody>
          <a:bodyPr/>
          <a:lstStyle>
            <a:lvl1pPr>
              <a:defRPr/>
            </a:lvl1pPr>
          </a:lstStyle>
          <a:p>
            <a:pPr>
              <a:defRPr/>
            </a:pPr>
            <a:endParaRPr lang="pl-PL"/>
          </a:p>
        </p:txBody>
      </p:sp>
      <p:sp>
        <p:nvSpPr>
          <p:cNvPr id="7" name="Rectangle 8"/>
          <p:cNvSpPr>
            <a:spLocks noGrp="1" noChangeArrowheads="1"/>
          </p:cNvSpPr>
          <p:nvPr>
            <p:ph type="sldNum" sz="quarter" idx="12"/>
          </p:nvPr>
        </p:nvSpPr>
        <p:spPr>
          <a:ln/>
        </p:spPr>
        <p:txBody>
          <a:bodyPr/>
          <a:lstStyle>
            <a:lvl1pPr>
              <a:defRPr/>
            </a:lvl1pPr>
          </a:lstStyle>
          <a:p>
            <a:pPr>
              <a:defRPr/>
            </a:pPr>
            <a:fld id="{EFC8AF83-9574-496B-8D50-BC7998B9297F}" type="slidenum">
              <a:rPr lang="pl-PL"/>
              <a:pPr>
                <a:defRPr/>
              </a:pPr>
              <a:t>‹#›</a:t>
            </a:fld>
            <a:endParaRPr lang="pl-PL"/>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6"/>
          <p:cNvSpPr>
            <a:spLocks noGrp="1" noChangeArrowheads="1"/>
          </p:cNvSpPr>
          <p:nvPr>
            <p:ph type="dt" sz="half" idx="10"/>
          </p:nvPr>
        </p:nvSpPr>
        <p:spPr>
          <a:ln/>
        </p:spPr>
        <p:txBody>
          <a:bodyPr/>
          <a:lstStyle>
            <a:lvl1pPr>
              <a:defRPr/>
            </a:lvl1pPr>
          </a:lstStyle>
          <a:p>
            <a:pPr>
              <a:defRPr/>
            </a:pPr>
            <a:endParaRPr lang="pl-PL"/>
          </a:p>
        </p:txBody>
      </p:sp>
      <p:sp>
        <p:nvSpPr>
          <p:cNvPr id="6" name="Rectangle 7"/>
          <p:cNvSpPr>
            <a:spLocks noGrp="1" noChangeArrowheads="1"/>
          </p:cNvSpPr>
          <p:nvPr>
            <p:ph type="ftr" sz="quarter" idx="11"/>
          </p:nvPr>
        </p:nvSpPr>
        <p:spPr>
          <a:ln/>
        </p:spPr>
        <p:txBody>
          <a:bodyPr/>
          <a:lstStyle>
            <a:lvl1pPr>
              <a:defRPr/>
            </a:lvl1pPr>
          </a:lstStyle>
          <a:p>
            <a:pPr>
              <a:defRPr/>
            </a:pPr>
            <a:endParaRPr lang="pl-PL"/>
          </a:p>
        </p:txBody>
      </p:sp>
      <p:sp>
        <p:nvSpPr>
          <p:cNvPr id="7" name="Rectangle 8"/>
          <p:cNvSpPr>
            <a:spLocks noGrp="1" noChangeArrowheads="1"/>
          </p:cNvSpPr>
          <p:nvPr>
            <p:ph type="sldNum" sz="quarter" idx="12"/>
          </p:nvPr>
        </p:nvSpPr>
        <p:spPr>
          <a:ln/>
        </p:spPr>
        <p:txBody>
          <a:bodyPr/>
          <a:lstStyle>
            <a:lvl1pPr>
              <a:defRPr/>
            </a:lvl1pPr>
          </a:lstStyle>
          <a:p>
            <a:pPr>
              <a:defRPr/>
            </a:pPr>
            <a:fld id="{F259F4C7-EE66-48DA-8DED-B8523F615AF3}" type="slidenum">
              <a:rPr lang="pl-PL"/>
              <a:pPr>
                <a:defRPr/>
              </a:pPr>
              <a:t>‹#›</a:t>
            </a:fld>
            <a:endParaRPr lang="pl-PL"/>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6"/>
          <p:cNvSpPr>
            <a:spLocks noGrp="1" noChangeArrowheads="1"/>
          </p:cNvSpPr>
          <p:nvPr>
            <p:ph type="dt" sz="half" idx="10"/>
          </p:nvPr>
        </p:nvSpPr>
        <p:spPr>
          <a:ln/>
        </p:spPr>
        <p:txBody>
          <a:bodyPr/>
          <a:lstStyle>
            <a:lvl1pPr>
              <a:defRPr/>
            </a:lvl1pPr>
          </a:lstStyle>
          <a:p>
            <a:pPr>
              <a:defRPr/>
            </a:pPr>
            <a:endParaRPr lang="pl-PL"/>
          </a:p>
        </p:txBody>
      </p:sp>
      <p:sp>
        <p:nvSpPr>
          <p:cNvPr id="5" name="Rectangle 7"/>
          <p:cNvSpPr>
            <a:spLocks noGrp="1" noChangeArrowheads="1"/>
          </p:cNvSpPr>
          <p:nvPr>
            <p:ph type="ftr" sz="quarter" idx="11"/>
          </p:nvPr>
        </p:nvSpPr>
        <p:spPr>
          <a:ln/>
        </p:spPr>
        <p:txBody>
          <a:bodyPr/>
          <a:lstStyle>
            <a:lvl1pPr>
              <a:defRPr/>
            </a:lvl1pPr>
          </a:lstStyle>
          <a:p>
            <a:pPr>
              <a:defRPr/>
            </a:pPr>
            <a:endParaRPr lang="pl-PL"/>
          </a:p>
        </p:txBody>
      </p:sp>
      <p:sp>
        <p:nvSpPr>
          <p:cNvPr id="6" name="Rectangle 8"/>
          <p:cNvSpPr>
            <a:spLocks noGrp="1" noChangeArrowheads="1"/>
          </p:cNvSpPr>
          <p:nvPr>
            <p:ph type="sldNum" sz="quarter" idx="12"/>
          </p:nvPr>
        </p:nvSpPr>
        <p:spPr>
          <a:ln/>
        </p:spPr>
        <p:txBody>
          <a:bodyPr/>
          <a:lstStyle>
            <a:lvl1pPr>
              <a:defRPr/>
            </a:lvl1pPr>
          </a:lstStyle>
          <a:p>
            <a:pPr>
              <a:defRPr/>
            </a:pPr>
            <a:fld id="{D168FEFD-D4BA-4AAB-9859-6CC832AB0163}" type="slidenum">
              <a:rPr lang="pl-PL"/>
              <a:pPr>
                <a:defRPr/>
              </a:pPr>
              <a:t>‹#›</a:t>
            </a:fld>
            <a:endParaRPr lang="pl-PL"/>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pl-PL" smtClean="0"/>
              <a:t>Kliknij, aby edytować styl wzorca tytułu</a:t>
            </a:r>
          </a:p>
        </p:txBody>
      </p:sp>
      <p:sp>
        <p:nvSpPr>
          <p:cNvPr id="65539"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6554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pl-PL" sz="2400">
              <a:latin typeface="Times New Roman" pitchFamily="18" charset="0"/>
              <a:cs typeface="+mn-cs"/>
            </a:endParaRPr>
          </a:p>
        </p:txBody>
      </p:sp>
      <p:sp>
        <p:nvSpPr>
          <p:cNvPr id="6554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pl-PL">
              <a:cs typeface="+mn-cs"/>
            </a:endParaRPr>
          </a:p>
        </p:txBody>
      </p:sp>
      <p:sp>
        <p:nvSpPr>
          <p:cNvPr id="6554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pl-PL"/>
          </a:p>
        </p:txBody>
      </p:sp>
      <p:sp>
        <p:nvSpPr>
          <p:cNvPr id="6554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cs typeface="+mn-cs"/>
              </a:defRPr>
            </a:lvl1pPr>
          </a:lstStyle>
          <a:p>
            <a:pPr>
              <a:defRPr/>
            </a:pPr>
            <a:endParaRPr lang="pl-PL"/>
          </a:p>
        </p:txBody>
      </p:sp>
      <p:sp>
        <p:nvSpPr>
          <p:cNvPr id="6554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90A4B1F9-8AF0-45FD-82B5-7AD8526DFBDD}"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1000" fill="hold"/>
                                        <p:tgtEl>
                                          <p:spTgt spid="65538"/>
                                        </p:tgtEl>
                                        <p:attrNameLst>
                                          <p:attrName>ppt_x</p:attrName>
                                        </p:attrNameLst>
                                      </p:cBhvr>
                                      <p:tavLst>
                                        <p:tav tm="0">
                                          <p:val>
                                            <p:strVal val="#ppt_x-.2"/>
                                          </p:val>
                                        </p:tav>
                                        <p:tav tm="100000">
                                          <p:val>
                                            <p:strVal val="#ppt_x"/>
                                          </p:val>
                                        </p:tav>
                                      </p:tavLst>
                                    </p:anim>
                                    <p:anim calcmode="lin" valueType="num">
                                      <p:cBhvr>
                                        <p:cTn id="8" dur="1000" fill="hold"/>
                                        <p:tgtEl>
                                          <p:spTgt spid="655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6553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65539">
                                            <p:txEl>
                                              <p:pRg st="0" end="0"/>
                                            </p:txEl>
                                          </p:spTgt>
                                        </p:tgtEl>
                                        <p:attrNameLst>
                                          <p:attrName>style.visibility</p:attrName>
                                        </p:attrNameLst>
                                      </p:cBhvr>
                                      <p:to>
                                        <p:strVal val="visible"/>
                                      </p:to>
                                    </p:set>
                                    <p:animEffect transition="in" filter="fade">
                                      <p:cBhvr>
                                        <p:cTn id="14" dur="500"/>
                                        <p:tgtEl>
                                          <p:spTgt spid="65539">
                                            <p:txEl>
                                              <p:pRg st="0" end="0"/>
                                            </p:txEl>
                                          </p:spTgt>
                                        </p:tgtEl>
                                      </p:cBhvr>
                                    </p:animEffect>
                                    <p:anim calcmode="lin" valueType="num">
                                      <p:cBhvr>
                                        <p:cTn id="15" dur="5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5539">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65539">
                                            <p:txEl>
                                              <p:pRg st="1" end="1"/>
                                            </p:txEl>
                                          </p:spTgt>
                                        </p:tgtEl>
                                        <p:attrNameLst>
                                          <p:attrName>style.visibility</p:attrName>
                                        </p:attrNameLst>
                                      </p:cBhvr>
                                      <p:to>
                                        <p:strVal val="visible"/>
                                      </p:to>
                                    </p:set>
                                    <p:animEffect transition="in" filter="fade">
                                      <p:cBhvr>
                                        <p:cTn id="19" dur="500"/>
                                        <p:tgtEl>
                                          <p:spTgt spid="65539">
                                            <p:txEl>
                                              <p:pRg st="1" end="1"/>
                                            </p:txEl>
                                          </p:spTgt>
                                        </p:tgtEl>
                                      </p:cBhvr>
                                    </p:animEffect>
                                    <p:anim calcmode="lin" valueType="num">
                                      <p:cBhvr>
                                        <p:cTn id="20"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65539">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65539">
                                            <p:txEl>
                                              <p:pRg st="2" end="2"/>
                                            </p:txEl>
                                          </p:spTgt>
                                        </p:tgtEl>
                                        <p:attrNameLst>
                                          <p:attrName>style.visibility</p:attrName>
                                        </p:attrNameLst>
                                      </p:cBhvr>
                                      <p:to>
                                        <p:strVal val="visible"/>
                                      </p:to>
                                    </p:set>
                                    <p:animEffect transition="in" filter="fade">
                                      <p:cBhvr>
                                        <p:cTn id="24" dur="500"/>
                                        <p:tgtEl>
                                          <p:spTgt spid="65539">
                                            <p:txEl>
                                              <p:pRg st="2" end="2"/>
                                            </p:txEl>
                                          </p:spTgt>
                                        </p:tgtEl>
                                      </p:cBhvr>
                                    </p:animEffect>
                                    <p:anim calcmode="lin" valueType="num">
                                      <p:cBhvr>
                                        <p:cTn id="25" dur="5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65539">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65539">
                                            <p:txEl>
                                              <p:pRg st="3" end="3"/>
                                            </p:txEl>
                                          </p:spTgt>
                                        </p:tgtEl>
                                        <p:attrNameLst>
                                          <p:attrName>style.visibility</p:attrName>
                                        </p:attrNameLst>
                                      </p:cBhvr>
                                      <p:to>
                                        <p:strVal val="visible"/>
                                      </p:to>
                                    </p:set>
                                    <p:animEffect transition="in" filter="fade">
                                      <p:cBhvr>
                                        <p:cTn id="29" dur="500"/>
                                        <p:tgtEl>
                                          <p:spTgt spid="65539">
                                            <p:txEl>
                                              <p:pRg st="3" end="3"/>
                                            </p:txEl>
                                          </p:spTgt>
                                        </p:tgtEl>
                                      </p:cBhvr>
                                    </p:animEffect>
                                    <p:anim calcmode="lin" valueType="num">
                                      <p:cBhvr>
                                        <p:cTn id="30" dur="500" fill="hold"/>
                                        <p:tgtEl>
                                          <p:spTgt spid="65539">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65539">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65539">
                                            <p:txEl>
                                              <p:pRg st="4" end="4"/>
                                            </p:txEl>
                                          </p:spTgt>
                                        </p:tgtEl>
                                        <p:attrNameLst>
                                          <p:attrName>style.visibility</p:attrName>
                                        </p:attrNameLst>
                                      </p:cBhvr>
                                      <p:to>
                                        <p:strVal val="visible"/>
                                      </p:to>
                                    </p:set>
                                    <p:animEffect transition="in" filter="fade">
                                      <p:cBhvr>
                                        <p:cTn id="34" dur="500"/>
                                        <p:tgtEl>
                                          <p:spTgt spid="65539">
                                            <p:txEl>
                                              <p:pRg st="4" end="4"/>
                                            </p:txEl>
                                          </p:spTgt>
                                        </p:tgtEl>
                                      </p:cBhvr>
                                    </p:animEffect>
                                    <p:anim calcmode="lin" valueType="num">
                                      <p:cBhvr>
                                        <p:cTn id="35" dur="500" fill="hold"/>
                                        <p:tgtEl>
                                          <p:spTgt spid="65539">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6553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tmplLst>
          <p:tmpl lvl="1">
            <p:tnLst>
              <p:par>
                <p:cTn presetID="44" presetClass="entr" presetSubtype="0" fill="hold" nodeType="clickEffect">
                  <p:stCondLst>
                    <p:cond delay="0"/>
                  </p:stCondLst>
                  <p:childTnLst>
                    <p:set>
                      <p:cBhvr>
                        <p:cTn dur="1" fill="hold">
                          <p:stCondLst>
                            <p:cond delay="0"/>
                          </p:stCondLst>
                        </p:cTn>
                        <p:tgtEl>
                          <p:spTgt spid="65539"/>
                        </p:tgtEl>
                        <p:attrNameLst>
                          <p:attrName>style.visibility</p:attrName>
                        </p:attrNameLst>
                      </p:cBhvr>
                      <p:to>
                        <p:strVal val="visible"/>
                      </p:to>
                    </p:set>
                    <p:animEffect transition="in" filter="fade">
                      <p:cBhvr>
                        <p:cTn dur="500"/>
                        <p:tgtEl>
                          <p:spTgt spid="65539"/>
                        </p:tgtEl>
                      </p:cBhvr>
                    </p:animEffect>
                    <p:anim calcmode="lin" valueType="num">
                      <p:cBhvr>
                        <p:cTn dur="500" fill="hold"/>
                        <p:tgtEl>
                          <p:spTgt spid="65539"/>
                        </p:tgtEl>
                        <p:attrNameLst>
                          <p:attrName>ppt_x</p:attrName>
                        </p:attrNameLst>
                      </p:cBhvr>
                      <p:tavLst>
                        <p:tav tm="0">
                          <p:val>
                            <p:strVal val="#ppt_x"/>
                          </p:val>
                        </p:tav>
                        <p:tav tm="100000">
                          <p:val>
                            <p:strVal val="#ppt_x"/>
                          </p:val>
                        </p:tav>
                      </p:tavLst>
                    </p:anim>
                    <p:anim calcmode="lin" valueType="num">
                      <p:cBhvr>
                        <p:cTn dur="500" fill="hold"/>
                        <p:tgtEl>
                          <p:spTgt spid="65539"/>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65539"/>
                        </p:tgtEl>
                        <p:attrNameLst>
                          <p:attrName>style.visibility</p:attrName>
                        </p:attrNameLst>
                      </p:cBhvr>
                      <p:to>
                        <p:strVal val="visible"/>
                      </p:to>
                    </p:set>
                    <p:animEffect transition="in" filter="fade">
                      <p:cBhvr>
                        <p:cTn dur="500"/>
                        <p:tgtEl>
                          <p:spTgt spid="65539"/>
                        </p:tgtEl>
                      </p:cBhvr>
                    </p:animEffect>
                    <p:anim calcmode="lin" valueType="num">
                      <p:cBhvr>
                        <p:cTn dur="500" fill="hold"/>
                        <p:tgtEl>
                          <p:spTgt spid="65539"/>
                        </p:tgtEl>
                        <p:attrNameLst>
                          <p:attrName>ppt_x</p:attrName>
                        </p:attrNameLst>
                      </p:cBhvr>
                      <p:tavLst>
                        <p:tav tm="0">
                          <p:val>
                            <p:strVal val="#ppt_x"/>
                          </p:val>
                        </p:tav>
                        <p:tav tm="100000">
                          <p:val>
                            <p:strVal val="#ppt_x"/>
                          </p:val>
                        </p:tav>
                      </p:tavLst>
                    </p:anim>
                    <p:anim calcmode="lin" valueType="num">
                      <p:cBhvr>
                        <p:cTn dur="500" fill="hold"/>
                        <p:tgtEl>
                          <p:spTgt spid="65539"/>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65539"/>
                        </p:tgtEl>
                        <p:attrNameLst>
                          <p:attrName>style.visibility</p:attrName>
                        </p:attrNameLst>
                      </p:cBhvr>
                      <p:to>
                        <p:strVal val="visible"/>
                      </p:to>
                    </p:set>
                    <p:animEffect transition="in" filter="fade">
                      <p:cBhvr>
                        <p:cTn dur="500"/>
                        <p:tgtEl>
                          <p:spTgt spid="65539"/>
                        </p:tgtEl>
                      </p:cBhvr>
                    </p:animEffect>
                    <p:anim calcmode="lin" valueType="num">
                      <p:cBhvr>
                        <p:cTn dur="500" fill="hold"/>
                        <p:tgtEl>
                          <p:spTgt spid="65539"/>
                        </p:tgtEl>
                        <p:attrNameLst>
                          <p:attrName>ppt_x</p:attrName>
                        </p:attrNameLst>
                      </p:cBhvr>
                      <p:tavLst>
                        <p:tav tm="0">
                          <p:val>
                            <p:strVal val="#ppt_x"/>
                          </p:val>
                        </p:tav>
                        <p:tav tm="100000">
                          <p:val>
                            <p:strVal val="#ppt_x"/>
                          </p:val>
                        </p:tav>
                      </p:tavLst>
                    </p:anim>
                    <p:anim calcmode="lin" valueType="num">
                      <p:cBhvr>
                        <p:cTn dur="500" fill="hold"/>
                        <p:tgtEl>
                          <p:spTgt spid="65539"/>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65539"/>
                        </p:tgtEl>
                        <p:attrNameLst>
                          <p:attrName>style.visibility</p:attrName>
                        </p:attrNameLst>
                      </p:cBhvr>
                      <p:to>
                        <p:strVal val="visible"/>
                      </p:to>
                    </p:set>
                    <p:animEffect transition="in" filter="fade">
                      <p:cBhvr>
                        <p:cTn dur="500"/>
                        <p:tgtEl>
                          <p:spTgt spid="65539"/>
                        </p:tgtEl>
                      </p:cBhvr>
                    </p:animEffect>
                    <p:anim calcmode="lin" valueType="num">
                      <p:cBhvr>
                        <p:cTn dur="500" fill="hold"/>
                        <p:tgtEl>
                          <p:spTgt spid="65539"/>
                        </p:tgtEl>
                        <p:attrNameLst>
                          <p:attrName>ppt_x</p:attrName>
                        </p:attrNameLst>
                      </p:cBhvr>
                      <p:tavLst>
                        <p:tav tm="0">
                          <p:val>
                            <p:strVal val="#ppt_x"/>
                          </p:val>
                        </p:tav>
                        <p:tav tm="100000">
                          <p:val>
                            <p:strVal val="#ppt_x"/>
                          </p:val>
                        </p:tav>
                      </p:tavLst>
                    </p:anim>
                    <p:anim calcmode="lin" valueType="num">
                      <p:cBhvr>
                        <p:cTn dur="500" fill="hold"/>
                        <p:tgtEl>
                          <p:spTgt spid="65539"/>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65539"/>
                        </p:tgtEl>
                        <p:attrNameLst>
                          <p:attrName>style.visibility</p:attrName>
                        </p:attrNameLst>
                      </p:cBhvr>
                      <p:to>
                        <p:strVal val="visible"/>
                      </p:to>
                    </p:set>
                    <p:animEffect transition="in" filter="fade">
                      <p:cBhvr>
                        <p:cTn dur="500"/>
                        <p:tgtEl>
                          <p:spTgt spid="65539"/>
                        </p:tgtEl>
                      </p:cBhvr>
                    </p:animEffect>
                    <p:anim calcmode="lin" valueType="num">
                      <p:cBhvr>
                        <p:cTn dur="500" fill="hold"/>
                        <p:tgtEl>
                          <p:spTgt spid="65539"/>
                        </p:tgtEl>
                        <p:attrNameLst>
                          <p:attrName>ppt_x</p:attrName>
                        </p:attrNameLst>
                      </p:cBhvr>
                      <p:tavLst>
                        <p:tav tm="0">
                          <p:val>
                            <p:strVal val="#ppt_x"/>
                          </p:val>
                        </p:tav>
                        <p:tav tm="100000">
                          <p:val>
                            <p:strVal val="#ppt_x"/>
                          </p:val>
                        </p:tav>
                      </p:tavLst>
                    </p:anim>
                    <p:anim calcmode="lin" valueType="num">
                      <p:cBhvr>
                        <p:cTn dur="500" fill="hold"/>
                        <p:tgtEl>
                          <p:spTgt spid="65539"/>
                        </p:tgtEl>
                        <p:attrNameLst>
                          <p:attrName>ppt_y</p:attrName>
                        </p:attrNameLst>
                      </p:cBhvr>
                      <p:tavLst>
                        <p:tav tm="0">
                          <p:val>
                            <p:strVal val="#ppt_y+.05"/>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ChangeArrowheads="1"/>
          </p:cNvSpPr>
          <p:nvPr/>
        </p:nvSpPr>
        <p:spPr bwMode="auto">
          <a:xfrm>
            <a:off x="-66675" y="1000125"/>
            <a:ext cx="9278938" cy="4910138"/>
          </a:xfrm>
          <a:prstGeom prst="rect">
            <a:avLst/>
          </a:prstGeom>
          <a:noFill/>
          <a:ln w="9525">
            <a:noFill/>
            <a:miter lim="800000"/>
            <a:headEnd/>
            <a:tailEnd/>
          </a:ln>
        </p:spPr>
        <p:txBody>
          <a:bodyPr wrap="none" anchor="ctr">
            <a:spAutoFit/>
          </a:bodyPr>
          <a:lstStyle/>
          <a:p>
            <a:pPr algn="ctr"/>
            <a:endParaRPr lang="pl-PL" sz="2800" b="1" i="1" dirty="0">
              <a:solidFill>
                <a:srgbClr val="008000"/>
              </a:solidFill>
              <a:latin typeface="Arial" charset="0"/>
            </a:endParaRPr>
          </a:p>
          <a:p>
            <a:pPr algn="ctr"/>
            <a:endParaRPr lang="pl-PL" sz="2800" b="1" i="1" dirty="0">
              <a:solidFill>
                <a:srgbClr val="008000"/>
              </a:solidFill>
              <a:latin typeface="Arial" charset="0"/>
            </a:endParaRPr>
          </a:p>
          <a:p>
            <a:pPr algn="ctr"/>
            <a:r>
              <a:rPr lang="pl-PL" sz="2800" b="1" i="1" dirty="0" err="1">
                <a:solidFill>
                  <a:srgbClr val="008000"/>
                </a:solidFill>
                <a:latin typeface="Arial" charset="0"/>
              </a:rPr>
              <a:t>Protected</a:t>
            </a:r>
            <a:r>
              <a:rPr lang="pl-PL" sz="2800" b="1" i="1" dirty="0">
                <a:solidFill>
                  <a:srgbClr val="008000"/>
                </a:solidFill>
                <a:latin typeface="Arial" charset="0"/>
              </a:rPr>
              <a:t> </a:t>
            </a:r>
            <a:r>
              <a:rPr lang="pl-PL" sz="2800" b="1" i="1" dirty="0" err="1">
                <a:solidFill>
                  <a:srgbClr val="008000"/>
                </a:solidFill>
                <a:latin typeface="Arial" charset="0"/>
              </a:rPr>
              <a:t>Persons</a:t>
            </a:r>
            <a:endParaRPr lang="pl-PL" sz="2800" b="1" i="1" dirty="0">
              <a:solidFill>
                <a:srgbClr val="008000"/>
              </a:solidFill>
              <a:latin typeface="Arial" charset="0"/>
            </a:endParaRPr>
          </a:p>
          <a:p>
            <a:pPr algn="ctr"/>
            <a:endParaRPr lang="pl-PL" sz="2800" b="1" i="1" dirty="0">
              <a:solidFill>
                <a:schemeClr val="hlink"/>
              </a:solidFill>
            </a:endParaRPr>
          </a:p>
          <a:p>
            <a:pPr algn="ctr"/>
            <a:r>
              <a:rPr lang="pl-PL" sz="2800" b="1" i="1" dirty="0" err="1">
                <a:solidFill>
                  <a:schemeClr val="hlink"/>
                </a:solidFill>
              </a:rPr>
              <a:t>Prisoners</a:t>
            </a:r>
            <a:r>
              <a:rPr lang="pl-PL" sz="2800" b="1" i="1" dirty="0">
                <a:solidFill>
                  <a:schemeClr val="hlink"/>
                </a:solidFill>
              </a:rPr>
              <a:t> of war and </a:t>
            </a:r>
            <a:r>
              <a:rPr lang="pl-PL" sz="2800" b="1" i="1" dirty="0" err="1">
                <a:solidFill>
                  <a:schemeClr val="hlink"/>
                </a:solidFill>
              </a:rPr>
              <a:t>other</a:t>
            </a:r>
            <a:r>
              <a:rPr lang="pl-PL" sz="2800" b="1" i="1" dirty="0">
                <a:solidFill>
                  <a:schemeClr val="hlink"/>
                </a:solidFill>
              </a:rPr>
              <a:t> </a:t>
            </a:r>
            <a:r>
              <a:rPr lang="pl-PL" sz="2800" b="1" i="1" dirty="0" err="1">
                <a:solidFill>
                  <a:schemeClr val="hlink"/>
                </a:solidFill>
              </a:rPr>
              <a:t>detainees</a:t>
            </a:r>
            <a:endParaRPr lang="pl-PL" sz="2800" b="1" i="1" dirty="0">
              <a:solidFill>
                <a:schemeClr val="hlink"/>
              </a:solidFill>
            </a:endParaRPr>
          </a:p>
          <a:p>
            <a:pPr algn="ctr"/>
            <a:r>
              <a:rPr lang="pl-PL" sz="2800" b="1" i="1" dirty="0" err="1">
                <a:solidFill>
                  <a:schemeClr val="hlink"/>
                </a:solidFill>
              </a:rPr>
              <a:t>in</a:t>
            </a:r>
            <a:r>
              <a:rPr lang="pl-PL" sz="2800" b="1" i="1" dirty="0">
                <a:solidFill>
                  <a:schemeClr val="hlink"/>
                </a:solidFill>
              </a:rPr>
              <a:t> </a:t>
            </a:r>
            <a:r>
              <a:rPr lang="pl-PL" sz="2800" b="1" i="1" dirty="0" err="1">
                <a:solidFill>
                  <a:schemeClr val="hlink"/>
                </a:solidFill>
              </a:rPr>
              <a:t>armed</a:t>
            </a:r>
            <a:r>
              <a:rPr lang="pl-PL" sz="2800" b="1" i="1" dirty="0">
                <a:solidFill>
                  <a:schemeClr val="hlink"/>
                </a:solidFill>
              </a:rPr>
              <a:t> </a:t>
            </a:r>
            <a:r>
              <a:rPr lang="pl-PL" sz="2800" b="1" i="1" dirty="0" err="1">
                <a:solidFill>
                  <a:schemeClr val="hlink"/>
                </a:solidFill>
              </a:rPr>
              <a:t>conflicts</a:t>
            </a:r>
            <a:endParaRPr lang="pl-PL" sz="2800" b="1" i="1" dirty="0">
              <a:solidFill>
                <a:schemeClr val="hlink"/>
              </a:solidFill>
            </a:endParaRPr>
          </a:p>
          <a:p>
            <a:pPr algn="ctr"/>
            <a:r>
              <a:rPr lang="pl-PL" sz="2800" b="1" i="1" dirty="0" err="1">
                <a:solidFill>
                  <a:schemeClr val="hlink"/>
                </a:solidFill>
              </a:rPr>
              <a:t>Protection</a:t>
            </a:r>
            <a:r>
              <a:rPr lang="pl-PL" sz="2800" b="1" i="1" dirty="0">
                <a:solidFill>
                  <a:schemeClr val="hlink"/>
                </a:solidFill>
              </a:rPr>
              <a:t> of </a:t>
            </a:r>
            <a:r>
              <a:rPr lang="pl-PL" sz="2800" b="1" i="1" dirty="0" err="1">
                <a:solidFill>
                  <a:schemeClr val="hlink"/>
                </a:solidFill>
              </a:rPr>
              <a:t>wounded</a:t>
            </a:r>
            <a:r>
              <a:rPr lang="pl-PL" sz="2800" b="1" i="1" dirty="0">
                <a:solidFill>
                  <a:schemeClr val="hlink"/>
                </a:solidFill>
              </a:rPr>
              <a:t>, </a:t>
            </a:r>
            <a:r>
              <a:rPr lang="pl-PL" sz="2800" b="1" i="1" dirty="0" err="1">
                <a:solidFill>
                  <a:schemeClr val="hlink"/>
                </a:solidFill>
              </a:rPr>
              <a:t>sick</a:t>
            </a:r>
            <a:r>
              <a:rPr lang="pl-PL" sz="2800" b="1" i="1" dirty="0">
                <a:solidFill>
                  <a:schemeClr val="hlink"/>
                </a:solidFill>
              </a:rPr>
              <a:t> and </a:t>
            </a:r>
            <a:r>
              <a:rPr lang="pl-PL" sz="2800" b="1" i="1" dirty="0" err="1">
                <a:solidFill>
                  <a:schemeClr val="hlink"/>
                </a:solidFill>
              </a:rPr>
              <a:t>shipwrecked</a:t>
            </a:r>
            <a:endParaRPr lang="pl-PL" sz="2800" b="1" i="1" dirty="0">
              <a:solidFill>
                <a:schemeClr val="hlink"/>
              </a:solidFill>
            </a:endParaRPr>
          </a:p>
          <a:p>
            <a:pPr algn="ctr"/>
            <a:endParaRPr lang="pl-PL" sz="2000" b="1" i="1" dirty="0">
              <a:solidFill>
                <a:schemeClr val="hlink"/>
              </a:solidFill>
            </a:endParaRPr>
          </a:p>
          <a:p>
            <a:pPr algn="ctr"/>
            <a:r>
              <a:rPr lang="pl-PL" sz="2000" b="1" dirty="0" err="1"/>
              <a:t>Dr</a:t>
            </a:r>
            <a:r>
              <a:rPr lang="pl-PL" sz="2000" b="1" dirty="0">
                <a:latin typeface="Arial" charset="0"/>
              </a:rPr>
              <a:t>.</a:t>
            </a:r>
            <a:r>
              <a:rPr lang="pl-PL" sz="2000" b="1" dirty="0"/>
              <a:t> Elżbieta Mikos-Skuza</a:t>
            </a:r>
            <a:endParaRPr lang="pl-PL" sz="2000" dirty="0"/>
          </a:p>
          <a:p>
            <a:pPr algn="ctr"/>
            <a:endParaRPr lang="pl-PL" sz="2000" b="1" dirty="0"/>
          </a:p>
          <a:p>
            <a:pPr algn="ctr"/>
            <a:r>
              <a:rPr lang="pl-PL" sz="2000" b="1" i="1" dirty="0" err="1" smtClean="0"/>
              <a:t>Seminar</a:t>
            </a:r>
            <a:r>
              <a:rPr lang="pl-PL" sz="2000" b="1" i="1" dirty="0" smtClean="0"/>
              <a:t> „</a:t>
            </a:r>
            <a:r>
              <a:rPr lang="pl-PL" sz="2000" b="1" i="1" dirty="0" err="1" smtClean="0"/>
              <a:t>Introduction</a:t>
            </a:r>
            <a:r>
              <a:rPr lang="pl-PL" sz="2000" b="1" i="1" dirty="0" smtClean="0"/>
              <a:t> to </a:t>
            </a:r>
            <a:r>
              <a:rPr lang="en-US" sz="2000" b="1" i="1" dirty="0" smtClean="0"/>
              <a:t>International </a:t>
            </a:r>
            <a:r>
              <a:rPr lang="en-US" sz="2000" b="1" i="1" dirty="0"/>
              <a:t>Humanitarian </a:t>
            </a:r>
            <a:r>
              <a:rPr lang="en-US" sz="2000" b="1" i="1" dirty="0" smtClean="0"/>
              <a:t>Law</a:t>
            </a:r>
            <a:r>
              <a:rPr lang="pl-PL" sz="2000" b="1" i="1" dirty="0" smtClean="0"/>
              <a:t>”</a:t>
            </a:r>
            <a:endParaRPr lang="pl-PL" sz="2000" b="1" i="1" dirty="0"/>
          </a:p>
          <a:p>
            <a:pPr algn="ctr"/>
            <a:r>
              <a:rPr lang="pl-PL" sz="2000" b="1" i="1" dirty="0"/>
              <a:t> </a:t>
            </a:r>
          </a:p>
          <a:p>
            <a:pPr algn="ctr"/>
            <a:r>
              <a:rPr lang="pl-PL" sz="2000" b="1" i="1" dirty="0">
                <a:solidFill>
                  <a:srgbClr val="FF0000"/>
                </a:solidFill>
              </a:rPr>
              <a:t>College of Europe, Natolin, </a:t>
            </a:r>
            <a:r>
              <a:rPr lang="pl-PL" sz="2000" b="1" i="1" dirty="0" smtClean="0">
                <a:solidFill>
                  <a:srgbClr val="FF0000"/>
                </a:solidFill>
              </a:rPr>
              <a:t>20</a:t>
            </a:r>
            <a:r>
              <a:rPr lang="pl-PL" sz="2000" b="1" i="1" dirty="0" smtClean="0">
                <a:solidFill>
                  <a:srgbClr val="FF0000"/>
                </a:solidFill>
                <a:latin typeface="Arial" charset="0"/>
              </a:rPr>
              <a:t>th  </a:t>
            </a:r>
            <a:r>
              <a:rPr lang="pl-PL" sz="2000" b="1" i="1" dirty="0" err="1" smtClean="0">
                <a:solidFill>
                  <a:srgbClr val="FF0000"/>
                </a:solidFill>
                <a:latin typeface="Arial" charset="0"/>
              </a:rPr>
              <a:t>February</a:t>
            </a:r>
            <a:r>
              <a:rPr lang="pl-PL" sz="2000" b="1" i="1" dirty="0" smtClean="0">
                <a:solidFill>
                  <a:srgbClr val="FF0000"/>
                </a:solidFill>
              </a:rPr>
              <a:t> </a:t>
            </a:r>
            <a:r>
              <a:rPr lang="en-US" sz="2000" b="1" i="1" dirty="0">
                <a:solidFill>
                  <a:srgbClr val="FF0000"/>
                </a:solidFill>
              </a:rPr>
              <a:t>20</a:t>
            </a:r>
            <a:r>
              <a:rPr lang="pl-PL" sz="2000" b="1" i="1" dirty="0" smtClean="0">
                <a:solidFill>
                  <a:srgbClr val="FF0000"/>
                </a:solidFill>
              </a:rPr>
              <a:t>13</a:t>
            </a:r>
            <a:endParaRPr lang="en-US" sz="2000" b="1" i="1" dirty="0">
              <a:solidFill>
                <a:srgbClr val="FF0000"/>
              </a:solidFill>
              <a:latin typeface="Arial"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rrowheads="1"/>
          </p:cNvSpPr>
          <p:nvPr>
            <p:ph type="title"/>
          </p:nvPr>
        </p:nvSpPr>
        <p:spPr/>
        <p:txBody>
          <a:bodyPr/>
          <a:lstStyle/>
          <a:p>
            <a:pPr algn="ctr" eaLnBrk="1" hangingPunct="1"/>
            <a:r>
              <a:rPr lang="en-GB" sz="2800" b="1" i="1" smtClean="0">
                <a:solidFill>
                  <a:srgbClr val="0070C0"/>
                </a:solidFill>
              </a:rPr>
              <a:t>AP I – POW status</a:t>
            </a:r>
            <a:endParaRPr lang="en-US" sz="2800" b="1" i="1" smtClean="0">
              <a:solidFill>
                <a:srgbClr val="0070C0"/>
              </a:solidFill>
            </a:endParaRPr>
          </a:p>
        </p:txBody>
      </p:sp>
      <p:sp>
        <p:nvSpPr>
          <p:cNvPr id="23554" name="Rectangle 3"/>
          <p:cNvSpPr>
            <a:spLocks noGrp="1" noChangeArrowheads="1"/>
          </p:cNvSpPr>
          <p:nvPr>
            <p:ph idx="1"/>
          </p:nvPr>
        </p:nvSpPr>
        <p:spPr/>
        <p:txBody>
          <a:bodyPr/>
          <a:lstStyle/>
          <a:p>
            <a:pPr eaLnBrk="1" hangingPunct="1">
              <a:lnSpc>
                <a:spcPct val="80000"/>
              </a:lnSpc>
            </a:pPr>
            <a:endParaRPr lang="pl-PL" sz="2000" smtClean="0"/>
          </a:p>
          <a:p>
            <a:pPr eaLnBrk="1" hangingPunct="1">
              <a:lnSpc>
                <a:spcPct val="80000"/>
              </a:lnSpc>
            </a:pPr>
            <a:r>
              <a:rPr lang="en-GB" sz="2000" smtClean="0"/>
              <a:t>Art. 44(1) – Any combatant who falls into the hands of an adverse Party is POW</a:t>
            </a:r>
          </a:p>
          <a:p>
            <a:pPr eaLnBrk="1" hangingPunct="1">
              <a:lnSpc>
                <a:spcPct val="80000"/>
              </a:lnSpc>
            </a:pPr>
            <a:r>
              <a:rPr lang="en-GB" sz="2000" smtClean="0"/>
              <a:t>Art. 44(2) – violations of IHL do not deprive a combatant of POW status, EXCEPT </a:t>
            </a:r>
          </a:p>
          <a:p>
            <a:pPr eaLnBrk="1" hangingPunct="1">
              <a:lnSpc>
                <a:spcPct val="80000"/>
              </a:lnSpc>
            </a:pPr>
            <a:r>
              <a:rPr lang="en-GB" sz="2000" smtClean="0"/>
              <a:t>Art. 44(3) – combatants are obliged to distinguish themselves from the civilian population during and prior to each military engagement. In situations where this is not possible, combatants must carry arms openly during each military engagement and </a:t>
            </a:r>
            <a:r>
              <a:rPr lang="pl-PL" sz="2000" smtClean="0"/>
              <a:t>during deployment </a:t>
            </a:r>
            <a:r>
              <a:rPr lang="en-GB" sz="2000" smtClean="0"/>
              <a:t>preceding the launching of an attack</a:t>
            </a:r>
          </a:p>
          <a:p>
            <a:pPr eaLnBrk="1" hangingPunct="1">
              <a:lnSpc>
                <a:spcPct val="80000"/>
              </a:lnSpc>
            </a:pPr>
            <a:r>
              <a:rPr lang="en-GB" sz="2000" smtClean="0"/>
              <a:t>Art. 44(4) – Combatants who fail to so distinguish themselves </a:t>
            </a:r>
            <a:r>
              <a:rPr lang="en-GB" sz="2000" b="1" smtClean="0"/>
              <a:t>forfeit their POW status</a:t>
            </a:r>
            <a:endParaRPr lang="en-US" sz="2000" b="1"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323850" y="1557338"/>
            <a:ext cx="7772400" cy="1143000"/>
          </a:xfrm>
        </p:spPr>
        <p:txBody>
          <a:bodyPr/>
          <a:lstStyle/>
          <a:p>
            <a:pPr algn="ctr" eaLnBrk="1" hangingPunct="1"/>
            <a:r>
              <a:rPr lang="en-US" sz="2800" b="1" i="1" smtClean="0">
                <a:solidFill>
                  <a:srgbClr val="0070C0"/>
                </a:solidFill>
                <a:cs typeface="Times New Roman" pitchFamily="18" charset="0"/>
              </a:rPr>
              <a:t>COMBATANTS WHO DON’T ENJOY THE STATUS OF POW:</a:t>
            </a:r>
            <a:r>
              <a:rPr lang="pl-PL" sz="2800" b="1" i="1" smtClean="0">
                <a:solidFill>
                  <a:srgbClr val="0070C0"/>
                </a:solidFill>
                <a:cs typeface="Times New Roman" pitchFamily="18" charset="0"/>
              </a:rPr>
              <a:t/>
            </a:r>
            <a:br>
              <a:rPr lang="pl-PL" sz="2800" b="1" i="1" smtClean="0">
                <a:solidFill>
                  <a:srgbClr val="0070C0"/>
                </a:solidFill>
                <a:cs typeface="Times New Roman" pitchFamily="18" charset="0"/>
              </a:rPr>
            </a:br>
            <a:r>
              <a:rPr lang="en-US" b="1" smtClean="0">
                <a:cs typeface="Times New Roman" pitchFamily="18" charset="0"/>
              </a:rPr>
              <a:t> </a:t>
            </a:r>
            <a:r>
              <a:rPr lang="pl-PL" smtClean="0">
                <a:cs typeface="Times New Roman" pitchFamily="18" charset="0"/>
              </a:rPr>
              <a:t/>
            </a:r>
            <a:br>
              <a:rPr lang="pl-PL" smtClean="0">
                <a:cs typeface="Times New Roman" pitchFamily="18" charset="0"/>
              </a:rPr>
            </a:br>
            <a:endParaRPr lang="pl-PL" smtClean="0">
              <a:cs typeface="Times New Roman" pitchFamily="18" charset="0"/>
            </a:endParaRPr>
          </a:p>
        </p:txBody>
      </p:sp>
      <p:sp>
        <p:nvSpPr>
          <p:cNvPr id="24578" name="Rectangle 3"/>
          <p:cNvSpPr>
            <a:spLocks noGrp="1" noChangeArrowheads="1"/>
          </p:cNvSpPr>
          <p:nvPr>
            <p:ph type="body" idx="1"/>
          </p:nvPr>
        </p:nvSpPr>
        <p:spPr>
          <a:xfrm>
            <a:off x="685800" y="2362200"/>
            <a:ext cx="7772400" cy="4114800"/>
          </a:xfrm>
        </p:spPr>
        <p:txBody>
          <a:bodyPr/>
          <a:lstStyle/>
          <a:p>
            <a:pPr eaLnBrk="1" hangingPunct="1"/>
            <a:r>
              <a:rPr lang="en-US" smtClean="0">
                <a:latin typeface="Times New Roman" pitchFamily="18" charset="0"/>
                <a:cs typeface="Times New Roman" pitchFamily="18" charset="0"/>
              </a:rPr>
              <a:t>   </a:t>
            </a:r>
            <a:r>
              <a:rPr lang="en-US" sz="2400" smtClean="0">
                <a:latin typeface="Times New Roman" pitchFamily="18" charset="0"/>
                <a:cs typeface="Times New Roman" pitchFamily="18" charset="0"/>
              </a:rPr>
              <a:t> </a:t>
            </a:r>
            <a:r>
              <a:rPr lang="en-US" sz="2400" b="1" smtClean="0">
                <a:cs typeface="Times New Roman" pitchFamily="18" charset="0"/>
              </a:rPr>
              <a:t>Spies (Art. 29 – 31 HR 1907, Art. 46 PA I 1977) – </a:t>
            </a:r>
            <a:r>
              <a:rPr lang="pl-PL" sz="2400" b="1" smtClean="0">
                <a:cs typeface="Times New Roman" pitchFamily="18" charset="0"/>
              </a:rPr>
              <a:t>persons acting clandestinely or on false pretences / captured </a:t>
            </a:r>
            <a:r>
              <a:rPr lang="en-US" sz="2400" b="1" smtClean="0">
                <a:cs typeface="Times New Roman" pitchFamily="18" charset="0"/>
              </a:rPr>
              <a:t>before rejoining the army to which they belong</a:t>
            </a:r>
            <a:endParaRPr lang="pl-PL" sz="2400" smtClean="0">
              <a:cs typeface="Times New Roman" pitchFamily="18" charset="0"/>
            </a:endParaRPr>
          </a:p>
          <a:p>
            <a:pPr eaLnBrk="1" hangingPunct="1"/>
            <a:r>
              <a:rPr lang="en-US" sz="2400" smtClean="0">
                <a:latin typeface="Times New Roman" pitchFamily="18" charset="0"/>
                <a:cs typeface="Times New Roman" pitchFamily="18" charset="0"/>
              </a:rPr>
              <a:t>    </a:t>
            </a:r>
            <a:r>
              <a:rPr lang="en-US" sz="2400" b="1" smtClean="0">
                <a:cs typeface="Times New Roman" pitchFamily="18" charset="0"/>
              </a:rPr>
              <a:t>Deserters (national laws)</a:t>
            </a:r>
            <a:endParaRPr lang="pl-PL" sz="2400" b="1" smtClean="0">
              <a:cs typeface="Times New Roman" pitchFamily="18" charset="0"/>
            </a:endParaRPr>
          </a:p>
          <a:p>
            <a:pPr eaLnBrk="1" hangingPunct="1"/>
            <a:r>
              <a:rPr lang="pl-PL" sz="2400" b="1" smtClean="0">
                <a:cs typeface="Times New Roman" pitchFamily="18" charset="0"/>
              </a:rPr>
              <a:t>   Probem of mercenaries – „not have the right to be a combatant or a prisoner of war”</a:t>
            </a:r>
            <a:endParaRPr lang="pl-PL" sz="2400" smtClean="0">
              <a:cs typeface="Times New Roman" pitchFamily="18" charset="0"/>
            </a:endParaRPr>
          </a:p>
          <a:p>
            <a:pPr eaLnBrk="1" hangingPunct="1">
              <a:buFontTx/>
              <a:buNone/>
            </a:pPr>
            <a:endParaRPr lang="pl-PL" smtClean="0">
              <a:cs typeface="Times New Roman" pitchFamily="18" charset="0"/>
            </a:endParaRPr>
          </a:p>
          <a:p>
            <a:pPr eaLnBrk="1" hangingPunct="1"/>
            <a:endParaRPr lang="pl-PL" smtClean="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rrowheads="1"/>
          </p:cNvSpPr>
          <p:nvPr>
            <p:ph type="title"/>
          </p:nvPr>
        </p:nvSpPr>
        <p:spPr/>
        <p:txBody>
          <a:bodyPr/>
          <a:lstStyle/>
          <a:p>
            <a:pPr algn="ctr" eaLnBrk="1" hangingPunct="1"/>
            <a:r>
              <a:rPr lang="pl-PL" sz="3200" b="1" i="1" smtClean="0">
                <a:solidFill>
                  <a:srgbClr val="0070C0"/>
                </a:solidFill>
              </a:rPr>
              <a:t>Non-combatants who enjoy the status of </a:t>
            </a:r>
            <a:r>
              <a:rPr lang="en-GB" sz="3200" b="1" i="1" smtClean="0">
                <a:solidFill>
                  <a:srgbClr val="0070C0"/>
                </a:solidFill>
              </a:rPr>
              <a:t>POW </a:t>
            </a:r>
            <a:endParaRPr lang="en-US" sz="3200" b="1" i="1" smtClean="0">
              <a:solidFill>
                <a:srgbClr val="0070C0"/>
              </a:solidFill>
            </a:endParaRPr>
          </a:p>
        </p:txBody>
      </p:sp>
      <p:sp>
        <p:nvSpPr>
          <p:cNvPr id="16387" name="Rectangle 3"/>
          <p:cNvSpPr>
            <a:spLocks noGrp="1" noChangeArrowheads="1"/>
          </p:cNvSpPr>
          <p:nvPr>
            <p:ph idx="1"/>
          </p:nvPr>
        </p:nvSpPr>
        <p:spPr/>
        <p:txBody>
          <a:bodyPr/>
          <a:lstStyle/>
          <a:p>
            <a:pPr lvl="1" eaLnBrk="1" hangingPunct="1">
              <a:buFont typeface="Wingdings" pitchFamily="2" charset="2"/>
              <a:buNone/>
            </a:pPr>
            <a:endParaRPr lang="pl-PL" sz="2400" b="1" smtClean="0"/>
          </a:p>
          <a:p>
            <a:pPr lvl="1" eaLnBrk="1" hangingPunct="1"/>
            <a:endParaRPr lang="pl-PL" sz="2400" smtClean="0"/>
          </a:p>
          <a:p>
            <a:pPr lvl="1" eaLnBrk="1" hangingPunct="1">
              <a:buFont typeface="Wingdings" pitchFamily="2" charset="2"/>
              <a:buNone/>
            </a:pPr>
            <a:r>
              <a:rPr lang="pl-PL" sz="2400" smtClean="0">
                <a:solidFill>
                  <a:schemeClr val="accent2"/>
                </a:solidFill>
              </a:rPr>
              <a:t>4.</a:t>
            </a:r>
            <a:r>
              <a:rPr lang="pl-PL" sz="2400" smtClean="0"/>
              <a:t> </a:t>
            </a:r>
            <a:r>
              <a:rPr lang="en-GB" sz="2400" smtClean="0"/>
              <a:t>Persons who accompany the armed forces without actually being members thereof</a:t>
            </a:r>
            <a:r>
              <a:rPr lang="pl-PL" sz="2400" smtClean="0"/>
              <a:t> (e.g., war correspondents, supply contractors – provided they have received authorization …)</a:t>
            </a:r>
          </a:p>
          <a:p>
            <a:pPr lvl="1" eaLnBrk="1" hangingPunct="1">
              <a:buFont typeface="Wingdings" pitchFamily="2" charset="2"/>
              <a:buNone/>
            </a:pPr>
            <a:endParaRPr lang="en-GB" sz="2400" smtClean="0"/>
          </a:p>
          <a:p>
            <a:pPr lvl="1" eaLnBrk="1" hangingPunct="1">
              <a:buFont typeface="Wingdings" pitchFamily="2" charset="2"/>
              <a:buNone/>
            </a:pPr>
            <a:r>
              <a:rPr lang="pl-PL" sz="2400" smtClean="0">
                <a:solidFill>
                  <a:schemeClr val="accent2"/>
                </a:solidFill>
              </a:rPr>
              <a:t>5.</a:t>
            </a:r>
            <a:r>
              <a:rPr lang="pl-PL" sz="2400" smtClean="0"/>
              <a:t> </a:t>
            </a:r>
            <a:r>
              <a:rPr lang="en-GB" sz="2400" smtClean="0"/>
              <a:t>Members of crews of the merchant marine </a:t>
            </a:r>
            <a:r>
              <a:rPr lang="pl-PL" sz="2400" smtClean="0">
                <a:latin typeface="Arial" charset="0"/>
              </a:rPr>
              <a:t>ships </a:t>
            </a:r>
            <a:r>
              <a:rPr lang="en-GB" sz="2400" smtClean="0"/>
              <a:t>and the crews of civil aircraft</a:t>
            </a:r>
          </a:p>
          <a:p>
            <a:pPr eaLnBrk="1" hangingPunct="1">
              <a:buFont typeface="Wingdings" pitchFamily="2" charset="2"/>
              <a:buNone/>
            </a:pPr>
            <a:endParaRPr lang="en-US" sz="2800" smtClean="0"/>
          </a:p>
        </p:txBody>
      </p:sp>
      <p:sp>
        <p:nvSpPr>
          <p:cNvPr id="25603" name="Prostokąt 3"/>
          <p:cNvSpPr>
            <a:spLocks noChangeArrowheads="1"/>
          </p:cNvSpPr>
          <p:nvPr/>
        </p:nvSpPr>
        <p:spPr bwMode="auto">
          <a:xfrm>
            <a:off x="684213" y="1989138"/>
            <a:ext cx="7848600" cy="461962"/>
          </a:xfrm>
          <a:prstGeom prst="rect">
            <a:avLst/>
          </a:prstGeom>
          <a:noFill/>
          <a:ln w="9525">
            <a:noFill/>
            <a:miter lim="800000"/>
            <a:headEnd/>
            <a:tailEnd/>
          </a:ln>
        </p:spPr>
        <p:txBody>
          <a:bodyPr>
            <a:spAutoFit/>
          </a:bodyPr>
          <a:lstStyle/>
          <a:p>
            <a:pPr lvl="1"/>
            <a:r>
              <a:rPr lang="en-GB" sz="2400" b="1"/>
              <a:t>Art. 4 Geneva Convention III of 1949:</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idx="4294967295"/>
          </p:nvPr>
        </p:nvSpPr>
        <p:spPr/>
        <p:txBody>
          <a:bodyPr/>
          <a:lstStyle/>
          <a:p>
            <a:pPr algn="ctr" eaLnBrk="1" hangingPunct="1"/>
            <a:r>
              <a:rPr lang="en-GB" b="1" i="1" smtClean="0">
                <a:solidFill>
                  <a:srgbClr val="0070C0"/>
                </a:solidFill>
              </a:rPr>
              <a:t>Treatment of POWs</a:t>
            </a:r>
            <a:endParaRPr lang="en-US" b="1" i="1" smtClean="0">
              <a:solidFill>
                <a:srgbClr val="0070C0"/>
              </a:solidFill>
            </a:endParaRPr>
          </a:p>
        </p:txBody>
      </p:sp>
      <p:pic>
        <p:nvPicPr>
          <p:cNvPr id="64515" name="Picture 4" descr="Russian POWs Mauthausen"/>
          <p:cNvPicPr>
            <a:picLocks noGrp="1" noChangeAspect="1" noChangeArrowheads="1"/>
          </p:cNvPicPr>
          <p:nvPr>
            <p:ph idx="4294967295"/>
          </p:nvPr>
        </p:nvPicPr>
        <p:blipFill>
          <a:blip r:embed="rId2" cstate="print"/>
          <a:srcRect/>
          <a:stretch>
            <a:fillRect/>
          </a:stretch>
        </p:blipFill>
        <p:spPr>
          <a:xfrm>
            <a:off x="1835150" y="1916113"/>
            <a:ext cx="5976938" cy="4210050"/>
          </a:xfrm>
        </p:spPr>
      </p:pic>
      <p:sp>
        <p:nvSpPr>
          <p:cNvPr id="64516" name="Text Box 6"/>
          <p:cNvSpPr txBox="1">
            <a:spLocks noChangeArrowheads="1"/>
          </p:cNvSpPr>
          <p:nvPr/>
        </p:nvSpPr>
        <p:spPr bwMode="auto">
          <a:xfrm>
            <a:off x="1331913" y="6308725"/>
            <a:ext cx="6624637" cy="276225"/>
          </a:xfrm>
          <a:prstGeom prst="rect">
            <a:avLst/>
          </a:prstGeom>
          <a:noFill/>
          <a:ln w="9525">
            <a:noFill/>
            <a:miter lim="800000"/>
            <a:headEnd/>
            <a:tailEnd/>
          </a:ln>
        </p:spPr>
        <p:txBody>
          <a:bodyPr>
            <a:spAutoFit/>
          </a:bodyPr>
          <a:lstStyle/>
          <a:p>
            <a:pPr algn="ctr">
              <a:spcBef>
                <a:spcPct val="50000"/>
              </a:spcBef>
            </a:pPr>
            <a:r>
              <a:rPr lang="en-GB" sz="1200" b="1"/>
              <a:t>Russian POWs in the German-controlled Mauthausen Camp, 1941</a:t>
            </a:r>
            <a:endParaRPr lang="en-US" sz="1200" b="1"/>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idx="4294967295"/>
          </p:nvPr>
        </p:nvSpPr>
        <p:spPr/>
        <p:txBody>
          <a:bodyPr/>
          <a:lstStyle/>
          <a:p>
            <a:pPr algn="ctr" eaLnBrk="1" hangingPunct="1"/>
            <a:r>
              <a:rPr lang="en-GB" sz="3200" b="1" i="1" smtClean="0">
                <a:solidFill>
                  <a:srgbClr val="0070C0"/>
                </a:solidFill>
              </a:rPr>
              <a:t>Treatment of POWs</a:t>
            </a:r>
            <a:endParaRPr lang="en-US" sz="3200" b="1" i="1" smtClean="0">
              <a:solidFill>
                <a:srgbClr val="0070C0"/>
              </a:solidFill>
            </a:endParaRPr>
          </a:p>
        </p:txBody>
      </p:sp>
      <p:pic>
        <p:nvPicPr>
          <p:cNvPr id="65539" name="Picture 4" descr="N Korean POWs 1951"/>
          <p:cNvPicPr>
            <a:picLocks noGrp="1" noChangeAspect="1" noChangeArrowheads="1"/>
          </p:cNvPicPr>
          <p:nvPr>
            <p:ph idx="4294967295"/>
          </p:nvPr>
        </p:nvPicPr>
        <p:blipFill>
          <a:blip r:embed="rId2" cstate="print"/>
          <a:srcRect/>
          <a:stretch>
            <a:fillRect/>
          </a:stretch>
        </p:blipFill>
        <p:spPr>
          <a:xfrm>
            <a:off x="1619250" y="2133600"/>
            <a:ext cx="6337300" cy="3754438"/>
          </a:xfrm>
        </p:spPr>
      </p:pic>
      <p:sp>
        <p:nvSpPr>
          <p:cNvPr id="65540" name="Text Box 6"/>
          <p:cNvSpPr txBox="1">
            <a:spLocks noChangeArrowheads="1"/>
          </p:cNvSpPr>
          <p:nvPr/>
        </p:nvSpPr>
        <p:spPr bwMode="auto">
          <a:xfrm>
            <a:off x="971550" y="6165850"/>
            <a:ext cx="7272338" cy="338138"/>
          </a:xfrm>
          <a:prstGeom prst="rect">
            <a:avLst/>
          </a:prstGeom>
          <a:noFill/>
          <a:ln w="9525">
            <a:noFill/>
            <a:miter lim="800000"/>
            <a:headEnd/>
            <a:tailEnd/>
          </a:ln>
        </p:spPr>
        <p:txBody>
          <a:bodyPr>
            <a:spAutoFit/>
          </a:bodyPr>
          <a:lstStyle/>
          <a:p>
            <a:pPr algn="ctr">
              <a:spcBef>
                <a:spcPct val="50000"/>
              </a:spcBef>
            </a:pPr>
            <a:r>
              <a:rPr lang="en-GB" sz="1600" b="1"/>
              <a:t>North Korean POWs in Vietnam in 1973</a:t>
            </a:r>
            <a:endParaRPr lang="en-US" sz="1600" b="1"/>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idx="4294967295"/>
          </p:nvPr>
        </p:nvSpPr>
        <p:spPr/>
        <p:txBody>
          <a:bodyPr/>
          <a:lstStyle/>
          <a:p>
            <a:pPr algn="ctr" eaLnBrk="1" hangingPunct="1"/>
            <a:r>
              <a:rPr lang="en-GB" sz="2800" b="1" i="1" smtClean="0">
                <a:solidFill>
                  <a:srgbClr val="0070C0"/>
                </a:solidFill>
              </a:rPr>
              <a:t>Treatment of Prisoners of War</a:t>
            </a:r>
            <a:endParaRPr lang="en-US" sz="2800" b="1" i="1" smtClean="0">
              <a:solidFill>
                <a:srgbClr val="0070C0"/>
              </a:solidFill>
            </a:endParaRPr>
          </a:p>
        </p:txBody>
      </p:sp>
      <p:sp>
        <p:nvSpPr>
          <p:cNvPr id="66563" name="Rectangle 3"/>
          <p:cNvSpPr>
            <a:spLocks noGrp="1" noChangeArrowheads="1"/>
          </p:cNvSpPr>
          <p:nvPr>
            <p:ph idx="4294967295"/>
          </p:nvPr>
        </p:nvSpPr>
        <p:spPr>
          <a:xfrm>
            <a:off x="611188" y="1700213"/>
            <a:ext cx="8001000" cy="4267200"/>
          </a:xfrm>
        </p:spPr>
        <p:txBody>
          <a:bodyPr/>
          <a:lstStyle/>
          <a:p>
            <a:pPr eaLnBrk="1" hangingPunct="1"/>
            <a:r>
              <a:rPr lang="en-GB" sz="1800" smtClean="0"/>
              <a:t>Captured combatants must be granted POW status upon capture by the enemy</a:t>
            </a:r>
            <a:r>
              <a:rPr lang="pl-PL" sz="1800" smtClean="0"/>
              <a:t>; obligation to accept surrender followed by internment </a:t>
            </a:r>
            <a:r>
              <a:rPr lang="en-GB" sz="1800" smtClean="0"/>
              <a:t> </a:t>
            </a:r>
            <a:r>
              <a:rPr lang="pl-PL" sz="1800" smtClean="0"/>
              <a:t>or release (</a:t>
            </a:r>
            <a:r>
              <a:rPr lang="en-GB" sz="1800" smtClean="0"/>
              <a:t>Art. 4 GC III; Art. 44 AP</a:t>
            </a:r>
            <a:r>
              <a:rPr lang="pl-PL" sz="1800" smtClean="0"/>
              <a:t> </a:t>
            </a:r>
            <a:r>
              <a:rPr lang="en-GB" sz="1800" smtClean="0"/>
              <a:t>I</a:t>
            </a:r>
            <a:r>
              <a:rPr lang="pl-PL" sz="1800" smtClean="0"/>
              <a:t>)</a:t>
            </a:r>
          </a:p>
          <a:p>
            <a:pPr eaLnBrk="1" hangingPunct="1"/>
            <a:r>
              <a:rPr lang="en-GB" sz="1800" smtClean="0"/>
              <a:t>Application of GC III from the moment a combatant falls into the power of the enemy (Art. 5</a:t>
            </a:r>
            <a:r>
              <a:rPr lang="pl-PL" sz="1800" smtClean="0"/>
              <a:t> </a:t>
            </a:r>
            <a:r>
              <a:rPr lang="en-GB" sz="1800" smtClean="0"/>
              <a:t>GC III)</a:t>
            </a:r>
            <a:endParaRPr lang="pl-PL" sz="1800" smtClean="0"/>
          </a:p>
          <a:p>
            <a:pPr eaLnBrk="1" hangingPunct="1"/>
            <a:r>
              <a:rPr lang="pl-PL" sz="1800" smtClean="0"/>
              <a:t>Non-renunciation of rights secured to POWs by GC III (Art. 7 GC III)</a:t>
            </a:r>
          </a:p>
          <a:p>
            <a:pPr eaLnBrk="1" hangingPunct="1"/>
            <a:r>
              <a:rPr lang="pl-PL" sz="1800" smtClean="0"/>
              <a:t>POWs are in the hands of the enemy state and not of individual soldiers; detaining state is responsible for their treatment (Art. 12 GC III)</a:t>
            </a:r>
            <a:endParaRPr lang="en-GB" sz="1800" smtClean="0"/>
          </a:p>
          <a:p>
            <a:pPr eaLnBrk="1" hangingPunct="1"/>
            <a:r>
              <a:rPr lang="en-GB" sz="1800" smtClean="0"/>
              <a:t>General pro</a:t>
            </a:r>
            <a:r>
              <a:rPr lang="pl-PL" sz="1800" smtClean="0"/>
              <a:t>visions</a:t>
            </a:r>
            <a:r>
              <a:rPr lang="en-GB" sz="1800" smtClean="0"/>
              <a:t> o</a:t>
            </a:r>
            <a:r>
              <a:rPr lang="pl-PL" sz="1800" smtClean="0"/>
              <a:t>n</a:t>
            </a:r>
            <a:r>
              <a:rPr lang="en-GB" sz="1800" smtClean="0"/>
              <a:t> humane and honourable treatment (Arts. 13, 14 GC III)</a:t>
            </a:r>
            <a:r>
              <a:rPr lang="pl-PL" sz="1800" smtClean="0"/>
              <a:t>, including protection against public curiosity</a:t>
            </a:r>
            <a:endParaRPr lang="en-GB" sz="1800" smtClean="0"/>
          </a:p>
          <a:p>
            <a:pPr eaLnBrk="1" hangingPunct="1"/>
            <a:r>
              <a:rPr lang="en-GB" sz="1800" smtClean="0"/>
              <a:t>Prohibition of discrimination on grounds of race, nationality, religious belief or political opinion (Art. 16)</a:t>
            </a:r>
          </a:p>
          <a:p>
            <a:pPr eaLnBrk="1" hangingPunct="1"/>
            <a:r>
              <a:rPr lang="en-GB" sz="1800" smtClean="0"/>
              <a:t>Reprisals against POWs are prohibited (Art. 13(3)</a:t>
            </a:r>
          </a:p>
          <a:p>
            <a:pPr eaLnBrk="1" hangingPunct="1"/>
            <a:endParaRPr lang="en-GB" sz="180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idx="4294967295"/>
          </p:nvPr>
        </p:nvSpPr>
        <p:spPr/>
        <p:txBody>
          <a:bodyPr/>
          <a:lstStyle/>
          <a:p>
            <a:pPr algn="ctr" eaLnBrk="1" hangingPunct="1"/>
            <a:r>
              <a:rPr lang="en-GB" sz="2800" b="1" i="1" smtClean="0">
                <a:solidFill>
                  <a:srgbClr val="0070C0"/>
                </a:solidFill>
              </a:rPr>
              <a:t>What rules apply to interrogations of POWs?</a:t>
            </a:r>
            <a:endParaRPr lang="en-US" sz="2800" b="1" i="1" smtClean="0">
              <a:solidFill>
                <a:srgbClr val="0070C0"/>
              </a:solidFill>
            </a:endParaRPr>
          </a:p>
        </p:txBody>
      </p:sp>
      <p:sp>
        <p:nvSpPr>
          <p:cNvPr id="87043" name="Rectangle 3"/>
          <p:cNvSpPr>
            <a:spLocks noGrp="1" noChangeArrowheads="1"/>
          </p:cNvSpPr>
          <p:nvPr>
            <p:ph idx="4294967295"/>
          </p:nvPr>
        </p:nvSpPr>
        <p:spPr>
          <a:xfrm>
            <a:off x="468313" y="1844675"/>
            <a:ext cx="8229600" cy="5256213"/>
          </a:xfrm>
        </p:spPr>
        <p:txBody>
          <a:bodyPr/>
          <a:lstStyle/>
          <a:p>
            <a:pPr eaLnBrk="1" hangingPunct="1">
              <a:buFont typeface="Wingdings" pitchFamily="2" charset="2"/>
              <a:buNone/>
            </a:pPr>
            <a:r>
              <a:rPr lang="en-GB" sz="2000" b="1" smtClean="0"/>
              <a:t>Art. 17 GC III</a:t>
            </a:r>
            <a:r>
              <a:rPr lang="en-GB" sz="2000" smtClean="0"/>
              <a:t> </a:t>
            </a:r>
          </a:p>
          <a:p>
            <a:pPr lvl="1" eaLnBrk="1" hangingPunct="1"/>
            <a:r>
              <a:rPr lang="en-GB" sz="2000" smtClean="0"/>
              <a:t>Obliges POWs only to give surname, first names and rank, date of birth, and army, regimental, personal or serial number.</a:t>
            </a:r>
          </a:p>
          <a:p>
            <a:pPr lvl="1" eaLnBrk="1" hangingPunct="1"/>
            <a:r>
              <a:rPr lang="en-GB" sz="2000" smtClean="0"/>
              <a:t>Prohibits:</a:t>
            </a:r>
          </a:p>
          <a:p>
            <a:pPr lvl="2" eaLnBrk="1" hangingPunct="1"/>
            <a:r>
              <a:rPr lang="en-GB" sz="2000" smtClean="0"/>
              <a:t>Physical and mental torture</a:t>
            </a:r>
          </a:p>
          <a:p>
            <a:pPr lvl="2" eaLnBrk="1" hangingPunct="1"/>
            <a:r>
              <a:rPr lang="en-GB" sz="2000" smtClean="0"/>
              <a:t>Any other form of coercion to secure information of any kind</a:t>
            </a:r>
          </a:p>
          <a:p>
            <a:pPr lvl="2" eaLnBrk="1" hangingPunct="1"/>
            <a:r>
              <a:rPr lang="en-GB" sz="2000" smtClean="0"/>
              <a:t>Threats, insults, unpleasant or disadvantaged treatment of any kind</a:t>
            </a:r>
            <a:endParaRPr lang="en-US" sz="200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0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70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704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04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70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idx="4294967295"/>
          </p:nvPr>
        </p:nvSpPr>
        <p:spPr/>
        <p:txBody>
          <a:bodyPr/>
          <a:lstStyle/>
          <a:p>
            <a:pPr eaLnBrk="1" hangingPunct="1"/>
            <a:r>
              <a:rPr lang="en-GB" sz="2400" b="1" i="1" smtClean="0">
                <a:solidFill>
                  <a:srgbClr val="0070C0"/>
                </a:solidFill>
              </a:rPr>
              <a:t>What rules apply to interrogations of POWs?</a:t>
            </a:r>
            <a:endParaRPr lang="en-US" sz="2400" b="1" i="1" smtClean="0">
              <a:solidFill>
                <a:srgbClr val="0070C0"/>
              </a:solidFill>
            </a:endParaRPr>
          </a:p>
        </p:txBody>
      </p:sp>
      <p:pic>
        <p:nvPicPr>
          <p:cNvPr id="70659" name="Picture 4" descr="US_Interrogation_ Rules"/>
          <p:cNvPicPr>
            <a:picLocks noGrp="1" noChangeAspect="1" noChangeArrowheads="1"/>
          </p:cNvPicPr>
          <p:nvPr>
            <p:ph idx="4294967295"/>
          </p:nvPr>
        </p:nvPicPr>
        <p:blipFill>
          <a:blip r:embed="rId2" cstate="print"/>
          <a:srcRect/>
          <a:stretch>
            <a:fillRect/>
          </a:stretch>
        </p:blipFill>
        <p:spPr>
          <a:xfrm>
            <a:off x="971550" y="1773238"/>
            <a:ext cx="6913563" cy="4103687"/>
          </a:xfr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Rot="1" noChangeArrowheads="1"/>
          </p:cNvSpPr>
          <p:nvPr>
            <p:ph type="title" idx="4294967295"/>
          </p:nvPr>
        </p:nvSpPr>
        <p:spPr/>
        <p:txBody>
          <a:bodyPr/>
          <a:lstStyle/>
          <a:p>
            <a:pPr eaLnBrk="1" hangingPunct="1"/>
            <a:r>
              <a:rPr lang="en-GB" sz="2800" b="1" i="1" smtClean="0">
                <a:solidFill>
                  <a:srgbClr val="0070C0"/>
                </a:solidFill>
              </a:rPr>
              <a:t>Registration and communication rights</a:t>
            </a:r>
            <a:endParaRPr lang="en-US" sz="2800" b="1" i="1" smtClean="0">
              <a:solidFill>
                <a:srgbClr val="0070C0"/>
              </a:solidFill>
            </a:endParaRPr>
          </a:p>
        </p:txBody>
      </p:sp>
      <p:sp>
        <p:nvSpPr>
          <p:cNvPr id="62467" name="Rectangle 3"/>
          <p:cNvSpPr>
            <a:spLocks noGrp="1" noChangeArrowheads="1"/>
          </p:cNvSpPr>
          <p:nvPr>
            <p:ph idx="4294967295"/>
          </p:nvPr>
        </p:nvSpPr>
        <p:spPr>
          <a:xfrm>
            <a:off x="468313" y="2133600"/>
            <a:ext cx="8229600" cy="5068888"/>
          </a:xfrm>
        </p:spPr>
        <p:txBody>
          <a:bodyPr/>
          <a:lstStyle/>
          <a:p>
            <a:pPr eaLnBrk="1" hangingPunct="1">
              <a:lnSpc>
                <a:spcPct val="80000"/>
              </a:lnSpc>
            </a:pPr>
            <a:r>
              <a:rPr lang="en-GB" sz="2000" smtClean="0"/>
              <a:t>Immediately upon capture, POW may write a card to his family and to the Central Prisoner of War Agency, informing them of his state of health and the address where they are being held (Art. 70)</a:t>
            </a:r>
          </a:p>
          <a:p>
            <a:pPr eaLnBrk="1" hangingPunct="1">
              <a:lnSpc>
                <a:spcPct val="80000"/>
              </a:lnSpc>
            </a:pPr>
            <a:r>
              <a:rPr lang="en-GB" sz="2000" smtClean="0"/>
              <a:t>They may continue to write and receive letters and cards throughout their internment (Art. 71)</a:t>
            </a:r>
          </a:p>
          <a:p>
            <a:pPr eaLnBrk="1" hangingPunct="1">
              <a:lnSpc>
                <a:spcPct val="80000"/>
              </a:lnSpc>
            </a:pPr>
            <a:r>
              <a:rPr lang="en-GB" sz="2000" smtClean="0"/>
              <a:t>All parties to the conflict are obliged to set up an official Information Bureau for POWs, which keeps a record of all POWs in its power (Art. 122)</a:t>
            </a:r>
          </a:p>
          <a:p>
            <a:pPr eaLnBrk="1" hangingPunct="1">
              <a:lnSpc>
                <a:spcPct val="80000"/>
              </a:lnSpc>
            </a:pPr>
            <a:r>
              <a:rPr lang="en-GB" sz="2000" smtClean="0"/>
              <a:t>The Central Prisoners of War Agency is set up in a neutral country, which facilitates the transmission of information to the country of origin or the power on which the POW depends (Art. 123)</a:t>
            </a:r>
            <a:endParaRPr lang="en-US" sz="200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24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4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46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24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6246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Rot="1" noChangeArrowheads="1"/>
          </p:cNvSpPr>
          <p:nvPr>
            <p:ph type="title" idx="4294967295"/>
          </p:nvPr>
        </p:nvSpPr>
        <p:spPr>
          <a:xfrm>
            <a:off x="457200" y="274638"/>
            <a:ext cx="8229600" cy="1143000"/>
          </a:xfrm>
        </p:spPr>
        <p:txBody>
          <a:bodyPr/>
          <a:lstStyle/>
          <a:p>
            <a:pPr algn="ctr" eaLnBrk="1" hangingPunct="1"/>
            <a:r>
              <a:rPr lang="en-GB" sz="2800" b="1" i="1" smtClean="0">
                <a:solidFill>
                  <a:srgbClr val="0070C0"/>
                </a:solidFill>
              </a:rPr>
              <a:t>Specific rules on treatment </a:t>
            </a:r>
            <a:r>
              <a:rPr lang="pl-PL" sz="2800" b="1" i="1" smtClean="0">
                <a:solidFill>
                  <a:srgbClr val="0070C0"/>
                </a:solidFill>
              </a:rPr>
              <a:t>of POWs</a:t>
            </a:r>
            <a:br>
              <a:rPr lang="pl-PL" sz="2800" b="1" i="1" smtClean="0">
                <a:solidFill>
                  <a:srgbClr val="0070C0"/>
                </a:solidFill>
              </a:rPr>
            </a:br>
            <a:endParaRPr lang="en-US" sz="2800" b="1" i="1" smtClean="0">
              <a:solidFill>
                <a:srgbClr val="0070C0"/>
              </a:solidFill>
            </a:endParaRPr>
          </a:p>
        </p:txBody>
      </p:sp>
      <p:sp>
        <p:nvSpPr>
          <p:cNvPr id="67587" name="Rectangle 3"/>
          <p:cNvSpPr>
            <a:spLocks noGrp="1" noChangeArrowheads="1"/>
          </p:cNvSpPr>
          <p:nvPr>
            <p:ph type="body" sz="half" idx="4294967295"/>
          </p:nvPr>
        </p:nvSpPr>
        <p:spPr>
          <a:xfrm>
            <a:off x="457200" y="1600200"/>
            <a:ext cx="4038600" cy="4525963"/>
          </a:xfrm>
        </p:spPr>
        <p:txBody>
          <a:bodyPr/>
          <a:lstStyle/>
          <a:p>
            <a:pPr eaLnBrk="1" hangingPunct="1">
              <a:buFont typeface="Wingdings" pitchFamily="2" charset="2"/>
              <a:buNone/>
            </a:pPr>
            <a:endParaRPr lang="en-US" sz="2400" smtClean="0"/>
          </a:p>
          <a:p>
            <a:pPr eaLnBrk="1" hangingPunct="1"/>
            <a:r>
              <a:rPr lang="en-GB" sz="2000" smtClean="0"/>
              <a:t>Adequate shelter (Art. 25)</a:t>
            </a:r>
          </a:p>
          <a:p>
            <a:pPr eaLnBrk="1" hangingPunct="1"/>
            <a:r>
              <a:rPr lang="en-GB" sz="2000" smtClean="0"/>
              <a:t>Food and water (Art. 26)</a:t>
            </a:r>
          </a:p>
          <a:p>
            <a:pPr eaLnBrk="1" hangingPunct="1"/>
            <a:r>
              <a:rPr lang="en-GB" sz="2000" smtClean="0"/>
              <a:t>Medicine (Arts. 30-32)</a:t>
            </a:r>
          </a:p>
          <a:p>
            <a:pPr eaLnBrk="1" hangingPunct="1"/>
            <a:r>
              <a:rPr lang="en-GB" sz="2000" smtClean="0"/>
              <a:t>Clothing (Art. 27)</a:t>
            </a:r>
          </a:p>
          <a:p>
            <a:pPr eaLnBrk="1" hangingPunct="1"/>
            <a:r>
              <a:rPr lang="en-GB" sz="2000" smtClean="0"/>
              <a:t>Hygiene (Art. 29)</a:t>
            </a:r>
          </a:p>
          <a:p>
            <a:pPr eaLnBrk="1" hangingPunct="1"/>
            <a:r>
              <a:rPr lang="en-GB" sz="2000" smtClean="0"/>
              <a:t>Physical and religious activities (Arts. 34-38)</a:t>
            </a:r>
            <a:endParaRPr lang="pl-PL" sz="2000" smtClean="0"/>
          </a:p>
          <a:p>
            <a:pPr eaLnBrk="1" hangingPunct="1"/>
            <a:r>
              <a:rPr lang="pl-PL" sz="2000" smtClean="0"/>
              <a:t>Strict regulations on labour (Arts. 49–57)</a:t>
            </a:r>
            <a:endParaRPr lang="en-US" sz="2000" smtClean="0"/>
          </a:p>
        </p:txBody>
      </p:sp>
      <p:pic>
        <p:nvPicPr>
          <p:cNvPr id="67588" name="Picture 4" descr="Russian POWs Mauthausen getting rations"/>
          <p:cNvPicPr>
            <a:picLocks noGrp="1" noChangeAspect="1" noChangeArrowheads="1"/>
          </p:cNvPicPr>
          <p:nvPr>
            <p:ph sz="half" idx="4294967295"/>
          </p:nvPr>
        </p:nvPicPr>
        <p:blipFill>
          <a:blip r:embed="rId2" cstate="print"/>
          <a:srcRect/>
          <a:stretch>
            <a:fillRect/>
          </a:stretch>
        </p:blipFill>
        <p:spPr>
          <a:xfrm>
            <a:off x="4648200" y="1916113"/>
            <a:ext cx="4244975" cy="3262312"/>
          </a:xfrm>
        </p:spPr>
      </p:pic>
      <p:sp>
        <p:nvSpPr>
          <p:cNvPr id="67589" name="Text Box 7"/>
          <p:cNvSpPr txBox="1">
            <a:spLocks noChangeArrowheads="1"/>
          </p:cNvSpPr>
          <p:nvPr/>
        </p:nvSpPr>
        <p:spPr bwMode="auto">
          <a:xfrm>
            <a:off x="4716463" y="5157788"/>
            <a:ext cx="4249737" cy="830262"/>
          </a:xfrm>
          <a:prstGeom prst="rect">
            <a:avLst/>
          </a:prstGeom>
          <a:noFill/>
          <a:ln w="9525">
            <a:noFill/>
            <a:miter lim="800000"/>
            <a:headEnd/>
            <a:tailEnd/>
          </a:ln>
        </p:spPr>
        <p:txBody>
          <a:bodyPr>
            <a:spAutoFit/>
          </a:bodyPr>
          <a:lstStyle/>
          <a:p>
            <a:pPr>
              <a:spcBef>
                <a:spcPct val="50000"/>
              </a:spcBef>
            </a:pPr>
            <a:r>
              <a:rPr lang="en-GB" sz="1200"/>
              <a:t>Russian POWs lining up for rations </a:t>
            </a:r>
            <a:r>
              <a:rPr lang="en-US" sz="1200"/>
              <a:t>during forced labor at the narrow-gauge railroad station. Mlawa, Poland</a:t>
            </a:r>
            <a:r>
              <a:rPr lang="pl-PL" sz="1200"/>
              <a:t> occupied by Nazists</a:t>
            </a:r>
            <a:r>
              <a:rPr lang="en-US" sz="1200"/>
              <a:t>, about 1943.</a:t>
            </a:r>
            <a:br>
              <a:rPr lang="en-US" sz="1200"/>
            </a:br>
            <a:endParaRPr lang="en-US" sz="12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Rectangle 2"/>
          <p:cNvSpPr>
            <a:spLocks noGrp="1" noChangeArrowheads="1"/>
          </p:cNvSpPr>
          <p:nvPr>
            <p:ph type="title" idx="4294967295"/>
          </p:nvPr>
        </p:nvSpPr>
        <p:spPr/>
        <p:txBody>
          <a:bodyPr/>
          <a:lstStyle/>
          <a:p>
            <a:pPr algn="ctr"/>
            <a:r>
              <a:rPr lang="pl-PL" sz="2800" b="1" i="1" smtClean="0">
                <a:solidFill>
                  <a:schemeClr val="hlink"/>
                </a:solidFill>
              </a:rPr>
              <a:t>Protected persons</a:t>
            </a:r>
          </a:p>
        </p:txBody>
      </p:sp>
      <p:sp>
        <p:nvSpPr>
          <p:cNvPr id="15362" name="Rectangle 3"/>
          <p:cNvSpPr>
            <a:spLocks noGrp="1" noChangeArrowheads="1"/>
          </p:cNvSpPr>
          <p:nvPr>
            <p:ph type="body" idx="4294967295"/>
          </p:nvPr>
        </p:nvSpPr>
        <p:spPr/>
        <p:txBody>
          <a:bodyPr/>
          <a:lstStyle/>
          <a:p>
            <a:pPr algn="ctr">
              <a:lnSpc>
                <a:spcPct val="90000"/>
              </a:lnSpc>
              <a:buFont typeface="Wingdings" pitchFamily="2" charset="2"/>
              <a:buNone/>
            </a:pPr>
            <a:r>
              <a:rPr lang="en-US" sz="2600" smtClean="0">
                <a:cs typeface="Times New Roman" pitchFamily="18" charset="0"/>
              </a:rPr>
              <a:t> </a:t>
            </a:r>
            <a:endParaRPr lang="pl-PL" sz="2600" smtClean="0">
              <a:cs typeface="Times New Roman" pitchFamily="18" charset="0"/>
            </a:endParaRPr>
          </a:p>
          <a:p>
            <a:pPr algn="ctr">
              <a:lnSpc>
                <a:spcPct val="90000"/>
              </a:lnSpc>
              <a:buFont typeface="Wingdings" pitchFamily="2" charset="2"/>
              <a:buNone/>
            </a:pPr>
            <a:r>
              <a:rPr lang="pl-PL" sz="2600" b="1" smtClean="0">
                <a:cs typeface="Times New Roman" pitchFamily="18" charset="0"/>
              </a:rPr>
              <a:t>GENERAL CONCEPT – BORN IN IAC</a:t>
            </a:r>
          </a:p>
          <a:p>
            <a:pPr>
              <a:lnSpc>
                <a:spcPct val="90000"/>
              </a:lnSpc>
              <a:buFont typeface="Wingdings" pitchFamily="2" charset="2"/>
              <a:buNone/>
            </a:pPr>
            <a:endParaRPr lang="pl-PL" sz="2600" b="1" smtClean="0">
              <a:cs typeface="Times New Roman" pitchFamily="18" charset="0"/>
            </a:endParaRPr>
          </a:p>
          <a:p>
            <a:pPr algn="ctr">
              <a:lnSpc>
                <a:spcPct val="90000"/>
              </a:lnSpc>
              <a:buFont typeface="Wingdings" pitchFamily="2" charset="2"/>
              <a:buNone/>
            </a:pPr>
            <a:r>
              <a:rPr lang="pl-PL" sz="2600" b="1" smtClean="0">
                <a:cs typeface="Times New Roman" pitchFamily="18" charset="0"/>
              </a:rPr>
              <a:t>	ENEMY NATIONALS </a:t>
            </a:r>
          </a:p>
          <a:p>
            <a:pPr algn="ctr">
              <a:lnSpc>
                <a:spcPct val="90000"/>
              </a:lnSpc>
              <a:buFont typeface="Wingdings" pitchFamily="2" charset="2"/>
              <a:buNone/>
            </a:pPr>
            <a:r>
              <a:rPr lang="pl-PL" sz="2600" b="1" smtClean="0">
                <a:cs typeface="Times New Roman" pitchFamily="18" charset="0"/>
              </a:rPr>
              <a:t>	who do not (civilians) or no longer (combatants </a:t>
            </a:r>
            <a:r>
              <a:rPr lang="pl-PL" sz="2600" b="1" i="1" smtClean="0">
                <a:cs typeface="Times New Roman" pitchFamily="18" charset="0"/>
              </a:rPr>
              <a:t>hors de combat </a:t>
            </a:r>
            <a:r>
              <a:rPr lang="pl-PL" sz="2600" b="1" smtClean="0">
                <a:cs typeface="Times New Roman" pitchFamily="18" charset="0"/>
              </a:rPr>
              <a:t>- </a:t>
            </a:r>
            <a:r>
              <a:rPr lang="en-US" sz="2600" b="1" smtClean="0">
                <a:cs typeface="Times New Roman" pitchFamily="18" charset="0"/>
              </a:rPr>
              <a:t>POW, wounded, sick and shipwrecked</a:t>
            </a:r>
            <a:r>
              <a:rPr lang="pl-PL" sz="2600" b="1" smtClean="0">
                <a:cs typeface="Times New Roman" pitchFamily="18" charset="0"/>
              </a:rPr>
              <a:t>) take part in hostilities</a:t>
            </a:r>
            <a:r>
              <a:rPr lang="en-US" sz="2600" b="1" smtClean="0">
                <a:cs typeface="Times New Roman" pitchFamily="18" charset="0"/>
              </a:rPr>
              <a:t> and </a:t>
            </a:r>
            <a:r>
              <a:rPr lang="pl-PL" sz="2600" b="1" smtClean="0">
                <a:latin typeface="Arial" charset="0"/>
                <a:cs typeface="Times New Roman" pitchFamily="18" charset="0"/>
              </a:rPr>
              <a:t> therefore </a:t>
            </a:r>
            <a:r>
              <a:rPr lang="en-US" sz="2600" b="1" smtClean="0">
                <a:cs typeface="Times New Roman" pitchFamily="18" charset="0"/>
              </a:rPr>
              <a:t>enjoy  protection under  intern</a:t>
            </a:r>
            <a:r>
              <a:rPr lang="pl-PL" sz="2600" b="1" smtClean="0">
                <a:cs typeface="Times New Roman" pitchFamily="18" charset="0"/>
              </a:rPr>
              <a:t>a</a:t>
            </a:r>
            <a:r>
              <a:rPr lang="en-US" sz="2600" b="1" smtClean="0">
                <a:cs typeface="Times New Roman" pitchFamily="18" charset="0"/>
              </a:rPr>
              <a:t>tional law </a:t>
            </a:r>
            <a:endParaRPr lang="pl-PL" sz="2600" b="1" smtClean="0">
              <a:cs typeface="Times New Roman" pitchFamily="18" charset="0"/>
            </a:endParaRPr>
          </a:p>
          <a:p>
            <a:pPr algn="ctr">
              <a:lnSpc>
                <a:spcPct val="90000"/>
              </a:lnSpc>
              <a:buFont typeface="Wingdings" pitchFamily="2" charset="2"/>
              <a:buNone/>
            </a:pPr>
            <a:r>
              <a:rPr lang="pl-PL" sz="1800" b="1" smtClean="0">
                <a:cs typeface="Times New Roman" pitchFamily="18" charset="0"/>
              </a:rPr>
              <a:t>Art. 13 GC I and II, art. 4 GC III and IV</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361"/>
                                        </p:tgtEl>
                                        <p:attrNameLst>
                                          <p:attrName>style.visibility</p:attrName>
                                        </p:attrNameLst>
                                      </p:cBhvr>
                                      <p:to>
                                        <p:strVal val="visible"/>
                                      </p:to>
                                    </p:set>
                                    <p:anim calcmode="lin" valueType="num">
                                      <p:cBhvr>
                                        <p:cTn id="7" dur="1000" fill="hold"/>
                                        <p:tgtEl>
                                          <p:spTgt spid="15361"/>
                                        </p:tgtEl>
                                        <p:attrNameLst>
                                          <p:attrName>ppt_x</p:attrName>
                                        </p:attrNameLst>
                                      </p:cBhvr>
                                      <p:tavLst>
                                        <p:tav tm="0">
                                          <p:val>
                                            <p:strVal val="#ppt_x-.2"/>
                                          </p:val>
                                        </p:tav>
                                        <p:tav tm="100000">
                                          <p:val>
                                            <p:strVal val="#ppt_x"/>
                                          </p:val>
                                        </p:tav>
                                      </p:tavLst>
                                    </p:anim>
                                    <p:anim calcmode="lin" valueType="num">
                                      <p:cBhvr>
                                        <p:cTn id="8" dur="1000" fill="hold"/>
                                        <p:tgtEl>
                                          <p:spTgt spid="1536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1"/>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5362">
                                            <p:txEl>
                                              <p:pRg st="0" end="0"/>
                                            </p:txEl>
                                          </p:spTgt>
                                        </p:tgtEl>
                                        <p:attrNameLst>
                                          <p:attrName>style.visibility</p:attrName>
                                        </p:attrNameLst>
                                      </p:cBhvr>
                                      <p:to>
                                        <p:strVal val="visible"/>
                                      </p:to>
                                    </p:set>
                                    <p:animEffect transition="in" filter="fade">
                                      <p:cBhvr>
                                        <p:cTn id="14" dur="500"/>
                                        <p:tgtEl>
                                          <p:spTgt spid="15362">
                                            <p:txEl>
                                              <p:pRg st="0" end="0"/>
                                            </p:txEl>
                                          </p:spTgt>
                                        </p:tgtEl>
                                      </p:cBhvr>
                                    </p:animEffect>
                                    <p:anim calcmode="lin" valueType="num">
                                      <p:cBhvr>
                                        <p:cTn id="15"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5362">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5362">
                                            <p:txEl>
                                              <p:pRg st="1" end="1"/>
                                            </p:txEl>
                                          </p:spTgt>
                                        </p:tgtEl>
                                        <p:attrNameLst>
                                          <p:attrName>style.visibility</p:attrName>
                                        </p:attrNameLst>
                                      </p:cBhvr>
                                      <p:to>
                                        <p:strVal val="visible"/>
                                      </p:to>
                                    </p:set>
                                    <p:animEffect transition="in" filter="fade">
                                      <p:cBhvr>
                                        <p:cTn id="21" dur="500"/>
                                        <p:tgtEl>
                                          <p:spTgt spid="15362">
                                            <p:txEl>
                                              <p:pRg st="1" end="1"/>
                                            </p:txEl>
                                          </p:spTgt>
                                        </p:tgtEl>
                                      </p:cBhvr>
                                    </p:animEffect>
                                    <p:anim calcmode="lin" valueType="num">
                                      <p:cBhvr>
                                        <p:cTn id="22" dur="500" fill="hold"/>
                                        <p:tgtEl>
                                          <p:spTgt spid="15362">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5362">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5362">
                                            <p:txEl>
                                              <p:pRg st="3" end="3"/>
                                            </p:txEl>
                                          </p:spTgt>
                                        </p:tgtEl>
                                        <p:attrNameLst>
                                          <p:attrName>style.visibility</p:attrName>
                                        </p:attrNameLst>
                                      </p:cBhvr>
                                      <p:to>
                                        <p:strVal val="visible"/>
                                      </p:to>
                                    </p:set>
                                    <p:animEffect transition="in" filter="fade">
                                      <p:cBhvr>
                                        <p:cTn id="28" dur="500"/>
                                        <p:tgtEl>
                                          <p:spTgt spid="15362">
                                            <p:txEl>
                                              <p:pRg st="3" end="3"/>
                                            </p:txEl>
                                          </p:spTgt>
                                        </p:tgtEl>
                                      </p:cBhvr>
                                    </p:animEffect>
                                    <p:anim calcmode="lin" valueType="num">
                                      <p:cBhvr>
                                        <p:cTn id="29" dur="500" fill="hold"/>
                                        <p:tgtEl>
                                          <p:spTgt spid="15362">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5362">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5362">
                                            <p:txEl>
                                              <p:pRg st="4" end="4"/>
                                            </p:txEl>
                                          </p:spTgt>
                                        </p:tgtEl>
                                        <p:attrNameLst>
                                          <p:attrName>style.visibility</p:attrName>
                                        </p:attrNameLst>
                                      </p:cBhvr>
                                      <p:to>
                                        <p:strVal val="visible"/>
                                      </p:to>
                                    </p:set>
                                    <p:animEffect transition="in" filter="fade">
                                      <p:cBhvr>
                                        <p:cTn id="35" dur="500"/>
                                        <p:tgtEl>
                                          <p:spTgt spid="15362">
                                            <p:txEl>
                                              <p:pRg st="4" end="4"/>
                                            </p:txEl>
                                          </p:spTgt>
                                        </p:tgtEl>
                                      </p:cBhvr>
                                    </p:animEffect>
                                    <p:anim calcmode="lin" valueType="num">
                                      <p:cBhvr>
                                        <p:cTn id="36" dur="500" fill="hold"/>
                                        <p:tgtEl>
                                          <p:spTgt spid="15362">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15362">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15362">
                                            <p:txEl>
                                              <p:pRg st="5" end="5"/>
                                            </p:txEl>
                                          </p:spTgt>
                                        </p:tgtEl>
                                        <p:attrNameLst>
                                          <p:attrName>style.visibility</p:attrName>
                                        </p:attrNameLst>
                                      </p:cBhvr>
                                      <p:to>
                                        <p:strVal val="visible"/>
                                      </p:to>
                                    </p:set>
                                    <p:animEffect transition="in" filter="fade">
                                      <p:cBhvr>
                                        <p:cTn id="42" dur="500"/>
                                        <p:tgtEl>
                                          <p:spTgt spid="15362">
                                            <p:txEl>
                                              <p:pRg st="5" end="5"/>
                                            </p:txEl>
                                          </p:spTgt>
                                        </p:tgtEl>
                                      </p:cBhvr>
                                    </p:animEffect>
                                    <p:anim calcmode="lin" valueType="num">
                                      <p:cBhvr>
                                        <p:cTn id="43" dur="500" fill="hold"/>
                                        <p:tgtEl>
                                          <p:spTgt spid="15362">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15362">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P spid="1536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idx="4294967295"/>
          </p:nvPr>
        </p:nvSpPr>
        <p:spPr>
          <a:xfrm>
            <a:off x="539750" y="620713"/>
            <a:ext cx="8229600" cy="765175"/>
          </a:xfrm>
        </p:spPr>
        <p:txBody>
          <a:bodyPr/>
          <a:lstStyle/>
          <a:p>
            <a:pPr algn="ctr" eaLnBrk="1" hangingPunct="1"/>
            <a:r>
              <a:rPr lang="en-GB" sz="2800" b="1" i="1" smtClean="0">
                <a:solidFill>
                  <a:srgbClr val="0070C0"/>
                </a:solidFill>
              </a:rPr>
              <a:t>Rules on judicial proceedings (GC III)</a:t>
            </a:r>
            <a:endParaRPr lang="en-US" sz="2800" b="1" i="1" smtClean="0">
              <a:solidFill>
                <a:srgbClr val="0070C0"/>
              </a:solidFill>
            </a:endParaRPr>
          </a:p>
        </p:txBody>
      </p:sp>
      <p:sp>
        <p:nvSpPr>
          <p:cNvPr id="71683" name="Rectangle 3"/>
          <p:cNvSpPr>
            <a:spLocks noGrp="1" noChangeArrowheads="1"/>
          </p:cNvSpPr>
          <p:nvPr>
            <p:ph idx="4294967295"/>
          </p:nvPr>
        </p:nvSpPr>
        <p:spPr>
          <a:xfrm>
            <a:off x="395288" y="1773238"/>
            <a:ext cx="8229600" cy="5903912"/>
          </a:xfrm>
        </p:spPr>
        <p:txBody>
          <a:bodyPr/>
          <a:lstStyle/>
          <a:p>
            <a:pPr algn="ctr" eaLnBrk="1" hangingPunct="1">
              <a:lnSpc>
                <a:spcPct val="80000"/>
              </a:lnSpc>
              <a:buFont typeface="Wingdings" pitchFamily="2" charset="2"/>
              <a:buNone/>
            </a:pPr>
            <a:r>
              <a:rPr lang="pl-PL" sz="1800" b="1" u="sng" smtClean="0"/>
              <a:t>POW status ≠ immunity fo violations of IHL</a:t>
            </a:r>
          </a:p>
          <a:p>
            <a:pPr eaLnBrk="1" hangingPunct="1">
              <a:lnSpc>
                <a:spcPct val="80000"/>
              </a:lnSpc>
            </a:pPr>
            <a:endParaRPr lang="pl-PL" sz="1800" b="1" smtClean="0"/>
          </a:p>
          <a:p>
            <a:pPr eaLnBrk="1" hangingPunct="1">
              <a:lnSpc>
                <a:spcPct val="80000"/>
              </a:lnSpc>
            </a:pPr>
            <a:r>
              <a:rPr lang="en-GB" sz="1800" b="1" smtClean="0"/>
              <a:t>Art. 82</a:t>
            </a:r>
            <a:r>
              <a:rPr lang="en-GB" sz="1800" smtClean="0"/>
              <a:t>: POWs are subject to the laws and regulations in force in the armed forces of the detaining power</a:t>
            </a:r>
          </a:p>
          <a:p>
            <a:pPr eaLnBrk="1" hangingPunct="1">
              <a:lnSpc>
                <a:spcPct val="80000"/>
              </a:lnSpc>
            </a:pPr>
            <a:r>
              <a:rPr lang="en-GB" sz="1800" b="1" smtClean="0"/>
              <a:t>Art. 86</a:t>
            </a:r>
            <a:r>
              <a:rPr lang="en-GB" sz="1800" smtClean="0"/>
              <a:t>: </a:t>
            </a:r>
            <a:r>
              <a:rPr lang="en-GB" sz="1800" i="1" smtClean="0"/>
              <a:t>Ne bis in idem</a:t>
            </a:r>
            <a:r>
              <a:rPr lang="en-GB" sz="1800" smtClean="0"/>
              <a:t> protection </a:t>
            </a:r>
          </a:p>
          <a:p>
            <a:pPr eaLnBrk="1" hangingPunct="1">
              <a:lnSpc>
                <a:spcPct val="80000"/>
              </a:lnSpc>
            </a:pPr>
            <a:r>
              <a:rPr lang="en-GB" sz="1800" b="1" smtClean="0"/>
              <a:t>Art. 99</a:t>
            </a:r>
            <a:r>
              <a:rPr lang="en-GB" sz="1800" smtClean="0"/>
              <a:t>: protection against </a:t>
            </a:r>
            <a:r>
              <a:rPr lang="en-GB" sz="1800" i="1" smtClean="0"/>
              <a:t>ex post facto</a:t>
            </a:r>
            <a:r>
              <a:rPr lang="en-GB" sz="1800" smtClean="0"/>
              <a:t> laws and forced confessions</a:t>
            </a:r>
          </a:p>
          <a:p>
            <a:pPr eaLnBrk="1" hangingPunct="1">
              <a:lnSpc>
                <a:spcPct val="80000"/>
              </a:lnSpc>
            </a:pPr>
            <a:r>
              <a:rPr lang="en-GB" sz="1800" b="1" smtClean="0"/>
              <a:t>Art. 103</a:t>
            </a:r>
            <a:r>
              <a:rPr lang="en-GB" sz="1800" smtClean="0"/>
              <a:t>: Investigations as rapid as possible</a:t>
            </a:r>
          </a:p>
          <a:p>
            <a:pPr eaLnBrk="1" hangingPunct="1">
              <a:lnSpc>
                <a:spcPct val="80000"/>
              </a:lnSpc>
            </a:pPr>
            <a:r>
              <a:rPr lang="en-GB" sz="1800" smtClean="0"/>
              <a:t>POWs not to be confined while awaiting trial unless a member of the armed forces DP would be so confined or if in interests of national security and in no circumstances may this exceed 3 months. </a:t>
            </a:r>
          </a:p>
          <a:p>
            <a:pPr eaLnBrk="1" hangingPunct="1">
              <a:lnSpc>
                <a:spcPct val="80000"/>
              </a:lnSpc>
            </a:pPr>
            <a:r>
              <a:rPr lang="en-GB" sz="1800" b="1" smtClean="0"/>
              <a:t>Art.99(3), 105</a:t>
            </a:r>
            <a:r>
              <a:rPr lang="en-GB" sz="1800" smtClean="0"/>
              <a:t>: Right to legal assistance, call witnesses and an interpreter</a:t>
            </a:r>
          </a:p>
          <a:p>
            <a:pPr eaLnBrk="1" hangingPunct="1">
              <a:lnSpc>
                <a:spcPct val="80000"/>
              </a:lnSpc>
            </a:pPr>
            <a:r>
              <a:rPr lang="en-GB" sz="1800" b="1" smtClean="0"/>
              <a:t>Art. 105(5):</a:t>
            </a:r>
            <a:r>
              <a:rPr lang="en-GB" sz="1800" smtClean="0"/>
              <a:t> Only basis for </a:t>
            </a:r>
            <a:r>
              <a:rPr lang="en-GB" sz="1800" i="1" smtClean="0"/>
              <a:t>in camera</a:t>
            </a:r>
            <a:r>
              <a:rPr lang="en-GB" sz="1800" smtClean="0"/>
              <a:t> trial is in the interests of State security </a:t>
            </a:r>
          </a:p>
          <a:p>
            <a:pPr eaLnBrk="1" hangingPunct="1">
              <a:lnSpc>
                <a:spcPct val="80000"/>
              </a:lnSpc>
            </a:pPr>
            <a:r>
              <a:rPr lang="en-GB" sz="1800" b="1" smtClean="0"/>
              <a:t>Art. 106</a:t>
            </a:r>
            <a:r>
              <a:rPr lang="en-GB" sz="1800" smtClean="0"/>
              <a:t>: Right of appeal </a:t>
            </a:r>
          </a:p>
          <a:p>
            <a:pPr eaLnBrk="1" hangingPunct="1">
              <a:lnSpc>
                <a:spcPct val="80000"/>
              </a:lnSpc>
            </a:pPr>
            <a:endParaRPr lang="en-US" sz="180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idx="4294967295"/>
          </p:nvPr>
        </p:nvSpPr>
        <p:spPr/>
        <p:txBody>
          <a:bodyPr/>
          <a:lstStyle/>
          <a:p>
            <a:pPr algn="ctr" eaLnBrk="1" hangingPunct="1"/>
            <a:r>
              <a:rPr lang="en-GB" sz="2800" b="1" i="1" smtClean="0">
                <a:solidFill>
                  <a:srgbClr val="0070C0"/>
                </a:solidFill>
              </a:rPr>
              <a:t>Rules on judicial proceedings </a:t>
            </a:r>
            <a:endParaRPr lang="en-US" sz="2800" b="1" i="1" smtClean="0">
              <a:solidFill>
                <a:srgbClr val="0070C0"/>
              </a:solidFill>
            </a:endParaRPr>
          </a:p>
        </p:txBody>
      </p:sp>
      <p:sp>
        <p:nvSpPr>
          <p:cNvPr id="72707" name="Rectangle 3"/>
          <p:cNvSpPr>
            <a:spLocks noGrp="1" noChangeArrowheads="1"/>
          </p:cNvSpPr>
          <p:nvPr>
            <p:ph idx="4294967295"/>
          </p:nvPr>
        </p:nvSpPr>
        <p:spPr>
          <a:xfrm>
            <a:off x="395288" y="1916113"/>
            <a:ext cx="8229600" cy="5327650"/>
          </a:xfrm>
        </p:spPr>
        <p:txBody>
          <a:bodyPr/>
          <a:lstStyle/>
          <a:p>
            <a:pPr eaLnBrk="1" hangingPunct="1">
              <a:lnSpc>
                <a:spcPct val="90000"/>
              </a:lnSpc>
            </a:pPr>
            <a:r>
              <a:rPr lang="en-GB" sz="1800" smtClean="0"/>
              <a:t>Wilfully depriving a POW of the rights of a fair and regular trial is a </a:t>
            </a:r>
            <a:r>
              <a:rPr lang="en-GB" sz="1800" b="1" smtClean="0"/>
              <a:t>grave breach of GC III</a:t>
            </a:r>
            <a:r>
              <a:rPr lang="en-GB" sz="1800" smtClean="0"/>
              <a:t> (Art. 130) </a:t>
            </a:r>
          </a:p>
          <a:p>
            <a:pPr eaLnBrk="1" hangingPunct="1">
              <a:lnSpc>
                <a:spcPct val="90000"/>
              </a:lnSpc>
            </a:pPr>
            <a:r>
              <a:rPr lang="en-GB" sz="1800" b="1" smtClean="0"/>
              <a:t>Even if sentenced, POWs retain their POW status </a:t>
            </a:r>
            <a:r>
              <a:rPr lang="en-GB" sz="1800" smtClean="0"/>
              <a:t>(Art. 85)</a:t>
            </a:r>
          </a:p>
          <a:p>
            <a:pPr eaLnBrk="1" hangingPunct="1">
              <a:lnSpc>
                <a:spcPct val="90000"/>
              </a:lnSpc>
            </a:pPr>
            <a:r>
              <a:rPr lang="en-GB" sz="1800" smtClean="0"/>
              <a:t>POWs may not be sentenced to penalties except those provided for in respect of members of the armed forces of the DP (Arts. 87 and 102)</a:t>
            </a:r>
          </a:p>
          <a:p>
            <a:pPr eaLnBrk="1" hangingPunct="1">
              <a:lnSpc>
                <a:spcPct val="90000"/>
              </a:lnSpc>
            </a:pPr>
            <a:r>
              <a:rPr lang="en-GB" sz="1800" smtClean="0"/>
              <a:t>Death penalty may be given, but the court must consider the fact that the accused, not being a national of the DP, is not bound by any duty of allegiance and that he is in its power as a the result of circumstances independent of his own will (Arts. 87 and 100)</a:t>
            </a:r>
          </a:p>
          <a:p>
            <a:pPr eaLnBrk="1" hangingPunct="1">
              <a:lnSpc>
                <a:spcPct val="90000"/>
              </a:lnSpc>
            </a:pPr>
            <a:r>
              <a:rPr lang="en-GB" sz="1800" smtClean="0"/>
              <a:t>Sentence must be served in the same establishments and in the same conditions as is the case of members of the armed forces of the DP, and must in all cases conform to the requirements of health and humanity (Art. 108)</a:t>
            </a:r>
            <a:endParaRPr lang="en-US" sz="180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1" name="Rectangle 2"/>
          <p:cNvSpPr>
            <a:spLocks noGrp="1" noRot="1" noChangeArrowheads="1"/>
          </p:cNvSpPr>
          <p:nvPr>
            <p:ph type="title" idx="4294967295"/>
          </p:nvPr>
        </p:nvSpPr>
        <p:spPr/>
        <p:txBody>
          <a:bodyPr/>
          <a:lstStyle/>
          <a:p>
            <a:pPr algn="ctr" eaLnBrk="1" hangingPunct="1"/>
            <a:r>
              <a:rPr lang="en-GB" sz="3200" b="1" i="1" smtClean="0">
                <a:solidFill>
                  <a:srgbClr val="0070C0"/>
                </a:solidFill>
              </a:rPr>
              <a:t>Access rights of the ICRC</a:t>
            </a:r>
            <a:endParaRPr lang="en-US" sz="3200" b="1" i="1" smtClean="0">
              <a:solidFill>
                <a:srgbClr val="0070C0"/>
              </a:solidFill>
            </a:endParaRPr>
          </a:p>
        </p:txBody>
      </p:sp>
      <p:sp>
        <p:nvSpPr>
          <p:cNvPr id="51202" name="Rectangle 3"/>
          <p:cNvSpPr>
            <a:spLocks noGrp="1" noChangeArrowheads="1"/>
          </p:cNvSpPr>
          <p:nvPr>
            <p:ph idx="4294967295"/>
          </p:nvPr>
        </p:nvSpPr>
        <p:spPr/>
        <p:txBody>
          <a:bodyPr/>
          <a:lstStyle/>
          <a:p>
            <a:pPr eaLnBrk="1" hangingPunct="1"/>
            <a:r>
              <a:rPr lang="en-GB" sz="2400" b="1" smtClean="0"/>
              <a:t>The ICRC, as well as representatives or delegates of the Protecting Powers have permission to go to all places where POWs may be, and have access to all premises occupied by POWs. </a:t>
            </a:r>
          </a:p>
          <a:p>
            <a:pPr eaLnBrk="1" hangingPunct="1"/>
            <a:r>
              <a:rPr lang="en-GB" sz="2400" b="1" smtClean="0"/>
              <a:t>Visits are virtually unrestricted in terms or frequency and duration, except – on a temporary basis – for reasons of imperative military necessity (Art. 126)</a:t>
            </a:r>
          </a:p>
          <a:p>
            <a:pPr eaLnBrk="1" hangingPunct="1"/>
            <a:r>
              <a:rPr lang="en-US" sz="2400" b="1" smtClean="0"/>
              <a:t>ICRC may talk to prisoners individually and without witnesses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1201"/>
                                        </p:tgtEl>
                                        <p:attrNameLst>
                                          <p:attrName>style.visibility</p:attrName>
                                        </p:attrNameLst>
                                      </p:cBhvr>
                                      <p:to>
                                        <p:strVal val="visible"/>
                                      </p:to>
                                    </p:set>
                                    <p:anim calcmode="lin" valueType="num">
                                      <p:cBhvr>
                                        <p:cTn id="7" dur="1000" fill="hold"/>
                                        <p:tgtEl>
                                          <p:spTgt spid="51201"/>
                                        </p:tgtEl>
                                        <p:attrNameLst>
                                          <p:attrName>ppt_x</p:attrName>
                                        </p:attrNameLst>
                                      </p:cBhvr>
                                      <p:tavLst>
                                        <p:tav tm="0">
                                          <p:val>
                                            <p:strVal val="#ppt_x-.2"/>
                                          </p:val>
                                        </p:tav>
                                        <p:tav tm="100000">
                                          <p:val>
                                            <p:strVal val="#ppt_x"/>
                                          </p:val>
                                        </p:tav>
                                      </p:tavLst>
                                    </p:anim>
                                    <p:anim calcmode="lin" valueType="num">
                                      <p:cBhvr>
                                        <p:cTn id="8" dur="1000" fill="hold"/>
                                        <p:tgtEl>
                                          <p:spTgt spid="51201"/>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01"/>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1202">
                                            <p:txEl>
                                              <p:pRg st="0" end="0"/>
                                            </p:txEl>
                                          </p:spTgt>
                                        </p:tgtEl>
                                        <p:attrNameLst>
                                          <p:attrName>style.visibility</p:attrName>
                                        </p:attrNameLst>
                                      </p:cBhvr>
                                      <p:to>
                                        <p:strVal val="visible"/>
                                      </p:to>
                                    </p:set>
                                    <p:animEffect transition="in" filter="fade">
                                      <p:cBhvr>
                                        <p:cTn id="14" dur="500"/>
                                        <p:tgtEl>
                                          <p:spTgt spid="51202">
                                            <p:txEl>
                                              <p:pRg st="0" end="0"/>
                                            </p:txEl>
                                          </p:spTgt>
                                        </p:tgtEl>
                                      </p:cBhvr>
                                    </p:animEffect>
                                    <p:anim calcmode="lin" valueType="num">
                                      <p:cBhvr>
                                        <p:cTn id="15" dur="5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1202">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1202">
                                            <p:txEl>
                                              <p:pRg st="1" end="1"/>
                                            </p:txEl>
                                          </p:spTgt>
                                        </p:tgtEl>
                                        <p:attrNameLst>
                                          <p:attrName>style.visibility</p:attrName>
                                        </p:attrNameLst>
                                      </p:cBhvr>
                                      <p:to>
                                        <p:strVal val="visible"/>
                                      </p:to>
                                    </p:set>
                                    <p:animEffect transition="in" filter="fade">
                                      <p:cBhvr>
                                        <p:cTn id="21" dur="500"/>
                                        <p:tgtEl>
                                          <p:spTgt spid="51202">
                                            <p:txEl>
                                              <p:pRg st="1" end="1"/>
                                            </p:txEl>
                                          </p:spTgt>
                                        </p:tgtEl>
                                      </p:cBhvr>
                                    </p:animEffect>
                                    <p:anim calcmode="lin" valueType="num">
                                      <p:cBhvr>
                                        <p:cTn id="22" dur="500" fill="hold"/>
                                        <p:tgtEl>
                                          <p:spTgt spid="51202">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51202">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51202">
                                            <p:txEl>
                                              <p:pRg st="2" end="2"/>
                                            </p:txEl>
                                          </p:spTgt>
                                        </p:tgtEl>
                                        <p:attrNameLst>
                                          <p:attrName>style.visibility</p:attrName>
                                        </p:attrNameLst>
                                      </p:cBhvr>
                                      <p:to>
                                        <p:strVal val="visible"/>
                                      </p:to>
                                    </p:set>
                                    <p:animEffect transition="in" filter="fade">
                                      <p:cBhvr>
                                        <p:cTn id="28" dur="500"/>
                                        <p:tgtEl>
                                          <p:spTgt spid="51202">
                                            <p:txEl>
                                              <p:pRg st="2" end="2"/>
                                            </p:txEl>
                                          </p:spTgt>
                                        </p:tgtEl>
                                      </p:cBhvr>
                                    </p:animEffect>
                                    <p:anim calcmode="lin" valueType="num">
                                      <p:cBhvr>
                                        <p:cTn id="29" dur="500" fill="hold"/>
                                        <p:tgtEl>
                                          <p:spTgt spid="51202">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51202">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 grpId="0"/>
      <p:bldP spid="5120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ytuł 1"/>
          <p:cNvSpPr>
            <a:spLocks noGrp="1"/>
          </p:cNvSpPr>
          <p:nvPr>
            <p:ph type="title" idx="4294967295"/>
          </p:nvPr>
        </p:nvSpPr>
        <p:spPr/>
        <p:txBody>
          <a:bodyPr/>
          <a:lstStyle/>
          <a:p>
            <a:pPr algn="ctr" eaLnBrk="1" hangingPunct="1"/>
            <a:r>
              <a:rPr lang="pl-PL" sz="2800" b="1" i="1" smtClean="0">
                <a:solidFill>
                  <a:srgbClr val="0070C0"/>
                </a:solidFill>
              </a:rPr>
              <a:t>Right to escape?</a:t>
            </a:r>
          </a:p>
        </p:txBody>
      </p:sp>
      <p:sp>
        <p:nvSpPr>
          <p:cNvPr id="74755" name="Symbol zastępczy zawartości 2"/>
          <p:cNvSpPr>
            <a:spLocks noGrp="1"/>
          </p:cNvSpPr>
          <p:nvPr>
            <p:ph idx="4294967295"/>
          </p:nvPr>
        </p:nvSpPr>
        <p:spPr>
          <a:xfrm>
            <a:off x="539750" y="1989138"/>
            <a:ext cx="8001000" cy="4267200"/>
          </a:xfrm>
        </p:spPr>
        <p:txBody>
          <a:bodyPr/>
          <a:lstStyle/>
          <a:p>
            <a:pPr eaLnBrk="1" hangingPunct="1">
              <a:buFont typeface="Wingdings" pitchFamily="2" charset="2"/>
              <a:buNone/>
            </a:pPr>
            <a:r>
              <a:rPr lang="pl-PL" sz="1400" b="1" smtClean="0"/>
              <a:t>Art. 91, 92 GC III</a:t>
            </a:r>
          </a:p>
          <a:p>
            <a:pPr eaLnBrk="1" hangingPunct="1"/>
            <a:r>
              <a:rPr lang="pl-PL" sz="1400" b="1" smtClean="0"/>
              <a:t>The escape of a POW is successful when:</a:t>
            </a:r>
          </a:p>
          <a:p>
            <a:pPr eaLnBrk="1" hangingPunct="1">
              <a:buFont typeface="Wingdings" pitchFamily="2" charset="2"/>
              <a:buNone/>
            </a:pPr>
            <a:r>
              <a:rPr lang="pl-PL" sz="1400" b="1" smtClean="0"/>
              <a:t>	- he has joined (his…) armed forces…</a:t>
            </a:r>
          </a:p>
          <a:p>
            <a:pPr eaLnBrk="1" hangingPunct="1">
              <a:buFont typeface="Wingdings" pitchFamily="2" charset="2"/>
              <a:buNone/>
            </a:pPr>
            <a:r>
              <a:rPr lang="pl-PL" sz="1400" b="1" smtClean="0"/>
              <a:t>	- he has left the territory under the control of the detaining state..</a:t>
            </a:r>
          </a:p>
          <a:p>
            <a:pPr eaLnBrk="1" hangingPunct="1">
              <a:buFont typeface="Wingdings" pitchFamily="2" charset="2"/>
              <a:buNone/>
            </a:pPr>
            <a:r>
              <a:rPr lang="pl-PL" sz="1400" b="1" smtClean="0"/>
              <a:t>If recaptured – not liable to any punishment in respect of their previous escape</a:t>
            </a:r>
          </a:p>
          <a:p>
            <a:pPr eaLnBrk="1" hangingPunct="1"/>
            <a:r>
              <a:rPr lang="pl-PL" sz="1400" b="1" smtClean="0"/>
              <a:t>Unsuccessful escape (POW recaptured before having made good his escape) – POW liable only to a disciplinary punishment , even if it is a repeated offence and may be subjected to special surveillance (not entailing the suppression of any of the safeguards granted by GC III)</a:t>
            </a:r>
          </a:p>
          <a:p>
            <a:pPr eaLnBrk="1" hangingPunct="1"/>
            <a:endParaRPr lang="pl-PL" sz="1400" b="1" smtClean="0"/>
          </a:p>
          <a:p>
            <a:pPr eaLnBrk="1" hangingPunct="1">
              <a:buFont typeface="Wingdings" pitchFamily="2" charset="2"/>
              <a:buNone/>
            </a:pPr>
            <a:r>
              <a:rPr lang="pl-PL" sz="1400" b="1" smtClean="0"/>
              <a:t>Art. 42</a:t>
            </a:r>
          </a:p>
          <a:p>
            <a:pPr eaLnBrk="1" hangingPunct="1"/>
            <a:r>
              <a:rPr lang="pl-PL" sz="1400" b="1" smtClean="0"/>
              <a:t>The use of weapons against POWs, especially against those who are escaping or attempting to escape, constitutes an extreme measure, always preceded by warnings appropriate to the circumstances  </a:t>
            </a:r>
            <a:endParaRPr lang="pl-PL" b="1" smtClean="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Rot="1" noChangeArrowheads="1"/>
          </p:cNvSpPr>
          <p:nvPr>
            <p:ph type="title" idx="4294967295"/>
          </p:nvPr>
        </p:nvSpPr>
        <p:spPr>
          <a:xfrm>
            <a:off x="468313" y="620713"/>
            <a:ext cx="8229600" cy="777875"/>
          </a:xfrm>
        </p:spPr>
        <p:txBody>
          <a:bodyPr/>
          <a:lstStyle/>
          <a:p>
            <a:pPr algn="ctr" eaLnBrk="1" hangingPunct="1"/>
            <a:r>
              <a:rPr lang="en-GB" sz="2800" b="1" i="1" smtClean="0">
                <a:solidFill>
                  <a:srgbClr val="0070C0"/>
                </a:solidFill>
              </a:rPr>
              <a:t>End of captivity: </a:t>
            </a:r>
            <a:r>
              <a:rPr lang="pl-PL" sz="2800" b="1" i="1" smtClean="0">
                <a:solidFill>
                  <a:srgbClr val="0070C0"/>
                </a:solidFill>
              </a:rPr>
              <a:t>r</a:t>
            </a:r>
            <a:r>
              <a:rPr lang="en-GB" sz="2800" b="1" i="1" smtClean="0">
                <a:solidFill>
                  <a:srgbClr val="0070C0"/>
                </a:solidFill>
              </a:rPr>
              <a:t>epatriation </a:t>
            </a:r>
            <a:endParaRPr lang="en-US" sz="2800" b="1" i="1" smtClean="0">
              <a:solidFill>
                <a:srgbClr val="0070C0"/>
              </a:solidFill>
            </a:endParaRPr>
          </a:p>
        </p:txBody>
      </p:sp>
      <p:pic>
        <p:nvPicPr>
          <p:cNvPr id="75779" name="Picture 8" descr="US POWs in Vietnam 1973"/>
          <p:cNvPicPr>
            <a:picLocks noGrp="1" noChangeAspect="1" noChangeArrowheads="1"/>
          </p:cNvPicPr>
          <p:nvPr>
            <p:ph idx="4294967295"/>
          </p:nvPr>
        </p:nvPicPr>
        <p:blipFill>
          <a:blip r:embed="rId2" cstate="print"/>
          <a:srcRect/>
          <a:stretch>
            <a:fillRect/>
          </a:stretch>
        </p:blipFill>
        <p:spPr>
          <a:xfrm>
            <a:off x="1331913" y="2060575"/>
            <a:ext cx="6553200" cy="3376613"/>
          </a:xfrm>
        </p:spPr>
      </p:pic>
      <p:sp>
        <p:nvSpPr>
          <p:cNvPr id="75780" name="Text Box 6"/>
          <p:cNvSpPr txBox="1">
            <a:spLocks noChangeArrowheads="1"/>
          </p:cNvSpPr>
          <p:nvPr/>
        </p:nvSpPr>
        <p:spPr bwMode="auto">
          <a:xfrm>
            <a:off x="1042988" y="5516563"/>
            <a:ext cx="6697662" cy="523875"/>
          </a:xfrm>
          <a:prstGeom prst="rect">
            <a:avLst/>
          </a:prstGeom>
          <a:noFill/>
          <a:ln w="9525">
            <a:noFill/>
            <a:miter lim="800000"/>
            <a:headEnd/>
            <a:tailEnd/>
          </a:ln>
        </p:spPr>
        <p:txBody>
          <a:bodyPr>
            <a:spAutoFit/>
          </a:bodyPr>
          <a:lstStyle/>
          <a:p>
            <a:pPr algn="ctr"/>
            <a:r>
              <a:rPr lang="en-GB" sz="1400" b="1"/>
              <a:t>US soldiers being briefed </a:t>
            </a:r>
            <a:r>
              <a:rPr lang="en-US" sz="1400" b="1"/>
              <a:t>prior to their release from a prisoner of war camp in Vietnam in 1973</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idx="4294967295"/>
          </p:nvPr>
        </p:nvSpPr>
        <p:spPr>
          <a:xfrm>
            <a:off x="468313" y="-242888"/>
            <a:ext cx="8229600" cy="1619251"/>
          </a:xfrm>
        </p:spPr>
        <p:txBody>
          <a:bodyPr/>
          <a:lstStyle/>
          <a:p>
            <a:pPr algn="ctr" eaLnBrk="1" hangingPunct="1"/>
            <a:r>
              <a:rPr lang="en-GB" sz="3200" smtClean="0"/>
              <a:t/>
            </a:r>
            <a:br>
              <a:rPr lang="en-GB" sz="3200" smtClean="0"/>
            </a:br>
            <a:r>
              <a:rPr lang="en-GB" sz="2800" b="1" i="1" smtClean="0">
                <a:solidFill>
                  <a:srgbClr val="0070C0"/>
                </a:solidFill>
              </a:rPr>
              <a:t>End of POW status and detention</a:t>
            </a:r>
            <a:endParaRPr lang="en-US" sz="2800" b="1" i="1" smtClean="0">
              <a:solidFill>
                <a:srgbClr val="0070C0"/>
              </a:solidFill>
            </a:endParaRPr>
          </a:p>
        </p:txBody>
      </p:sp>
      <p:sp>
        <p:nvSpPr>
          <p:cNvPr id="86019" name="Rectangle 3"/>
          <p:cNvSpPr>
            <a:spLocks noGrp="1" noChangeArrowheads="1"/>
          </p:cNvSpPr>
          <p:nvPr>
            <p:ph idx="4294967295"/>
          </p:nvPr>
        </p:nvSpPr>
        <p:spPr/>
        <p:txBody>
          <a:bodyPr/>
          <a:lstStyle/>
          <a:p>
            <a:pPr eaLnBrk="1" hangingPunct="1">
              <a:buFont typeface="Wingdings" pitchFamily="2" charset="2"/>
              <a:buNone/>
            </a:pPr>
            <a:endParaRPr lang="en-GB" sz="2000" smtClean="0"/>
          </a:p>
          <a:p>
            <a:pPr eaLnBrk="1" hangingPunct="1">
              <a:buFont typeface="Wingdings" pitchFamily="2" charset="2"/>
              <a:buChar char="q"/>
            </a:pPr>
            <a:r>
              <a:rPr lang="en-GB" sz="2000" smtClean="0"/>
              <a:t>‘Prisoners of war shall be released and repatriated without delay after the cessation of active hostilities’</a:t>
            </a:r>
            <a:r>
              <a:rPr lang="pl-PL" sz="2000" smtClean="0"/>
              <a:t> (</a:t>
            </a:r>
            <a:r>
              <a:rPr lang="en-GB" sz="2000" smtClean="0"/>
              <a:t>Art. 118 GC II</a:t>
            </a:r>
            <a:r>
              <a:rPr lang="pl-PL" sz="2000" smtClean="0"/>
              <a:t>I)</a:t>
            </a:r>
          </a:p>
          <a:p>
            <a:pPr eaLnBrk="1" hangingPunct="1">
              <a:buFont typeface="Wingdings" pitchFamily="2" charset="2"/>
              <a:buChar char="q"/>
            </a:pPr>
            <a:r>
              <a:rPr lang="pl-PL" sz="2000" smtClean="0"/>
              <a:t>Exceptions for:</a:t>
            </a:r>
          </a:p>
          <a:p>
            <a:pPr eaLnBrk="1" hangingPunct="1">
              <a:buFontTx/>
              <a:buChar char="-"/>
            </a:pPr>
            <a:r>
              <a:rPr lang="pl-PL" sz="2000" smtClean="0"/>
              <a:t>severly wounded or through agreements</a:t>
            </a:r>
          </a:p>
          <a:p>
            <a:pPr eaLnBrk="1" hangingPunct="1">
              <a:buFontTx/>
              <a:buChar char="-"/>
            </a:pPr>
            <a:r>
              <a:rPr lang="pl-PL" sz="2000" smtClean="0"/>
              <a:t>POWs detained under the penal sanction</a:t>
            </a:r>
            <a:endParaRPr lang="en-GB" sz="2000" smtClean="0"/>
          </a:p>
          <a:p>
            <a:pPr eaLnBrk="1" hangingPunct="1">
              <a:buFont typeface="Wingdings" pitchFamily="2" charset="2"/>
              <a:buChar char="q"/>
            </a:pPr>
            <a:r>
              <a:rPr lang="en-GB" sz="2000" smtClean="0"/>
              <a:t>Art. 85(4)(b) of AP I makes the unjustifiable delay in the repatriation of POWs a war crime. </a:t>
            </a:r>
            <a:endParaRPr lang="pl-PL" sz="2000" smtClean="0"/>
          </a:p>
          <a:p>
            <a:pPr eaLnBrk="1" hangingPunct="1">
              <a:buFont typeface="Wingdings" pitchFamily="2" charset="2"/>
              <a:buChar char="q"/>
            </a:pPr>
            <a:r>
              <a:rPr lang="pl-PL" sz="2000" smtClean="0"/>
              <a:t>What happens if a POW doesn’t want to be repatriated?</a:t>
            </a:r>
            <a:endParaRPr lang="en-GB" sz="200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idx="4294967295"/>
          </p:nvPr>
        </p:nvSpPr>
        <p:spPr/>
        <p:txBody>
          <a:bodyPr/>
          <a:lstStyle/>
          <a:p>
            <a:pPr algn="ctr" eaLnBrk="1" hangingPunct="1"/>
            <a:r>
              <a:rPr lang="en-GB" sz="2000" b="1" i="1" smtClean="0">
                <a:solidFill>
                  <a:srgbClr val="0070C0"/>
                </a:solidFill>
              </a:rPr>
              <a:t>Grave breaches/war crimes in relation to POWs</a:t>
            </a:r>
            <a:endParaRPr lang="en-US" sz="2000" b="1" i="1" smtClean="0">
              <a:solidFill>
                <a:srgbClr val="0070C0"/>
              </a:solidFill>
            </a:endParaRPr>
          </a:p>
        </p:txBody>
      </p:sp>
      <p:sp>
        <p:nvSpPr>
          <p:cNvPr id="77827" name="Rectangle 3"/>
          <p:cNvSpPr>
            <a:spLocks noGrp="1" noChangeArrowheads="1"/>
          </p:cNvSpPr>
          <p:nvPr>
            <p:ph idx="4294967295"/>
          </p:nvPr>
        </p:nvSpPr>
        <p:spPr>
          <a:xfrm>
            <a:off x="323850" y="1916113"/>
            <a:ext cx="8229600" cy="5229225"/>
          </a:xfrm>
        </p:spPr>
        <p:txBody>
          <a:bodyPr/>
          <a:lstStyle/>
          <a:p>
            <a:pPr marL="609600" indent="-609600" eaLnBrk="1" hangingPunct="1">
              <a:lnSpc>
                <a:spcPct val="90000"/>
              </a:lnSpc>
            </a:pPr>
            <a:r>
              <a:rPr lang="en-GB" sz="1600" b="1" smtClean="0"/>
              <a:t>Art. 130 GC III:</a:t>
            </a:r>
          </a:p>
          <a:p>
            <a:pPr marL="990600" lvl="1" indent="-533400" eaLnBrk="1" hangingPunct="1">
              <a:lnSpc>
                <a:spcPct val="90000"/>
              </a:lnSpc>
            </a:pPr>
            <a:r>
              <a:rPr lang="en-GB" sz="1600" b="1" smtClean="0"/>
              <a:t>wilful killing, </a:t>
            </a:r>
          </a:p>
          <a:p>
            <a:pPr marL="990600" lvl="1" indent="-533400" eaLnBrk="1" hangingPunct="1">
              <a:lnSpc>
                <a:spcPct val="90000"/>
              </a:lnSpc>
            </a:pPr>
            <a:r>
              <a:rPr lang="en-GB" sz="1600" b="1" smtClean="0"/>
              <a:t>torture or inhuman treatment, including biological experiments, </a:t>
            </a:r>
          </a:p>
          <a:p>
            <a:pPr marL="990600" lvl="1" indent="-533400" eaLnBrk="1" hangingPunct="1">
              <a:lnSpc>
                <a:spcPct val="90000"/>
              </a:lnSpc>
            </a:pPr>
            <a:r>
              <a:rPr lang="en-GB" sz="1600" b="1" smtClean="0"/>
              <a:t>wilfully causing great suffering or serious injury to body or health, </a:t>
            </a:r>
          </a:p>
          <a:p>
            <a:pPr marL="990600" lvl="1" indent="-533400" eaLnBrk="1" hangingPunct="1">
              <a:lnSpc>
                <a:spcPct val="90000"/>
              </a:lnSpc>
            </a:pPr>
            <a:r>
              <a:rPr lang="en-GB" sz="1600" b="1" smtClean="0"/>
              <a:t>compelling a prisoner of war to serve in the forces of the hostile Power, </a:t>
            </a:r>
          </a:p>
          <a:p>
            <a:pPr marL="990600" lvl="1" indent="-533400" eaLnBrk="1" hangingPunct="1">
              <a:lnSpc>
                <a:spcPct val="90000"/>
              </a:lnSpc>
            </a:pPr>
            <a:r>
              <a:rPr lang="en-GB" sz="1600" b="1" smtClean="0"/>
              <a:t>wilfully depriving a prisoner of war of the rights of fair and regular trial prescribed in this Convention.</a:t>
            </a:r>
            <a:endParaRPr lang="en-US" sz="1600" b="1" smtClean="0"/>
          </a:p>
          <a:p>
            <a:pPr marL="609600" indent="-609600" eaLnBrk="1" hangingPunct="1">
              <a:lnSpc>
                <a:spcPct val="90000"/>
              </a:lnSpc>
            </a:pPr>
            <a:r>
              <a:rPr lang="en-GB" sz="1600" b="1" smtClean="0"/>
              <a:t>Art. 85(4)(b) AP I: </a:t>
            </a:r>
            <a:endParaRPr lang="en-US" sz="1600" b="1" smtClean="0"/>
          </a:p>
          <a:p>
            <a:pPr marL="990600" lvl="1" indent="-533400" eaLnBrk="1" hangingPunct="1">
              <a:lnSpc>
                <a:spcPct val="90000"/>
              </a:lnSpc>
            </a:pPr>
            <a:r>
              <a:rPr lang="en-GB" sz="1600" b="1" smtClean="0"/>
              <a:t>unjustifiable delay in the repatriation of POWs</a:t>
            </a:r>
            <a:endParaRPr lang="en-US" sz="1600" b="1" smtClean="0"/>
          </a:p>
          <a:p>
            <a:pPr marL="609600" indent="-609600" eaLnBrk="1" hangingPunct="1">
              <a:lnSpc>
                <a:spcPct val="90000"/>
              </a:lnSpc>
            </a:pPr>
            <a:r>
              <a:rPr lang="en-GB" sz="1600" b="1" smtClean="0"/>
              <a:t>Art. 8(2)(a) Rome Statute of the ICC: </a:t>
            </a:r>
            <a:endParaRPr lang="en-US" sz="1600" b="1" smtClean="0"/>
          </a:p>
          <a:p>
            <a:pPr marL="990600" lvl="1" indent="-533400" eaLnBrk="1" hangingPunct="1">
              <a:lnSpc>
                <a:spcPct val="90000"/>
              </a:lnSpc>
            </a:pPr>
            <a:r>
              <a:rPr lang="en-GB" sz="1600" b="1" smtClean="0"/>
              <a:t>(v) Compelling a prisoner of war or other protected person to serve in the forces of a hostile Power</a:t>
            </a:r>
          </a:p>
          <a:p>
            <a:pPr marL="990600" lvl="1" indent="-533400" eaLnBrk="1" hangingPunct="1">
              <a:lnSpc>
                <a:spcPct val="90000"/>
              </a:lnSpc>
            </a:pPr>
            <a:r>
              <a:rPr lang="en-GB" sz="1600" b="1" smtClean="0"/>
              <a:t>(vi) Wilfully depriving a prisoner of war or other protected person of the rights of fair and regular trial.</a:t>
            </a:r>
            <a:endParaRPr lang="en-US" sz="1600" b="1" smtClean="0"/>
          </a:p>
          <a:p>
            <a:pPr marL="609600" indent="-609600" eaLnBrk="1" hangingPunct="1">
              <a:lnSpc>
                <a:spcPct val="90000"/>
              </a:lnSpc>
            </a:pPr>
            <a:endParaRPr lang="en-US" sz="1600" b="1"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rrowheads="1"/>
          </p:cNvSpPr>
          <p:nvPr>
            <p:ph type="title"/>
          </p:nvPr>
        </p:nvSpPr>
        <p:spPr/>
        <p:txBody>
          <a:bodyPr/>
          <a:lstStyle/>
          <a:p>
            <a:pPr algn="ctr" eaLnBrk="1" hangingPunct="1"/>
            <a:r>
              <a:rPr lang="en-GB" sz="3600" b="1" i="1" smtClean="0">
                <a:solidFill>
                  <a:srgbClr val="0070C0"/>
                </a:solidFill>
              </a:rPr>
              <a:t>What should a combatant look like?</a:t>
            </a:r>
            <a:endParaRPr lang="en-US" sz="3600" b="1" i="1" smtClean="0">
              <a:solidFill>
                <a:srgbClr val="0070C0"/>
              </a:solidFill>
            </a:endParaRPr>
          </a:p>
        </p:txBody>
      </p:sp>
      <p:pic>
        <p:nvPicPr>
          <p:cNvPr id="26626" name="Picture 4" descr="Soldier WW I"/>
          <p:cNvPicPr>
            <a:picLocks noGrp="1" noChangeAspect="1" noChangeArrowheads="1"/>
          </p:cNvPicPr>
          <p:nvPr>
            <p:ph sz="half" idx="1"/>
          </p:nvPr>
        </p:nvPicPr>
        <p:blipFill>
          <a:blip r:embed="rId2" cstate="print"/>
          <a:srcRect/>
          <a:stretch>
            <a:fillRect/>
          </a:stretch>
        </p:blipFill>
        <p:spPr>
          <a:xfrm>
            <a:off x="2855913" y="1700213"/>
            <a:ext cx="2130425" cy="2811462"/>
          </a:xfrm>
        </p:spPr>
      </p:pic>
      <p:pic>
        <p:nvPicPr>
          <p:cNvPr id="26627" name="Picture 7" descr="Soldier wwII"/>
          <p:cNvPicPr>
            <a:picLocks noGrp="1" noChangeAspect="1" noChangeArrowheads="1"/>
          </p:cNvPicPr>
          <p:nvPr>
            <p:ph sz="quarter" idx="2"/>
          </p:nvPr>
        </p:nvPicPr>
        <p:blipFill>
          <a:blip r:embed="rId3" cstate="print"/>
          <a:srcRect/>
          <a:stretch>
            <a:fillRect/>
          </a:stretch>
        </p:blipFill>
        <p:spPr>
          <a:xfrm>
            <a:off x="5795963" y="2060575"/>
            <a:ext cx="1787525" cy="2185988"/>
          </a:xfrm>
        </p:spPr>
      </p:pic>
      <p:pic>
        <p:nvPicPr>
          <p:cNvPr id="26628" name="Picture 10" descr="Soldier civil war"/>
          <p:cNvPicPr>
            <a:picLocks noGrp="1" noChangeAspect="1" noChangeArrowheads="1"/>
          </p:cNvPicPr>
          <p:nvPr>
            <p:ph sz="quarter" idx="3"/>
          </p:nvPr>
        </p:nvPicPr>
        <p:blipFill>
          <a:blip r:embed="rId4" cstate="print"/>
          <a:srcRect/>
          <a:stretch>
            <a:fillRect/>
          </a:stretch>
        </p:blipFill>
        <p:spPr>
          <a:xfrm>
            <a:off x="420688" y="1773238"/>
            <a:ext cx="1779587" cy="2835275"/>
          </a:xfrm>
        </p:spPr>
      </p:pic>
      <p:sp>
        <p:nvSpPr>
          <p:cNvPr id="26629" name="Text Box 6"/>
          <p:cNvSpPr txBox="1">
            <a:spLocks noChangeArrowheads="1"/>
          </p:cNvSpPr>
          <p:nvPr/>
        </p:nvSpPr>
        <p:spPr bwMode="auto">
          <a:xfrm>
            <a:off x="2916238" y="4868863"/>
            <a:ext cx="2447925" cy="461962"/>
          </a:xfrm>
          <a:prstGeom prst="rect">
            <a:avLst/>
          </a:prstGeom>
          <a:noFill/>
          <a:ln w="9525">
            <a:noFill/>
            <a:miter lim="800000"/>
            <a:headEnd/>
            <a:tailEnd/>
          </a:ln>
        </p:spPr>
        <p:txBody>
          <a:bodyPr>
            <a:spAutoFit/>
          </a:bodyPr>
          <a:lstStyle/>
          <a:p>
            <a:pPr>
              <a:spcBef>
                <a:spcPct val="50000"/>
              </a:spcBef>
            </a:pPr>
            <a:r>
              <a:rPr lang="en-GB" sz="2400" b="1"/>
              <a:t>World War</a:t>
            </a:r>
            <a:r>
              <a:rPr lang="pl-PL" sz="2400" b="1"/>
              <a:t> I</a:t>
            </a:r>
            <a:r>
              <a:rPr lang="en-GB" sz="2400" b="1"/>
              <a:t> </a:t>
            </a:r>
            <a:endParaRPr lang="en-US" sz="2400" b="1"/>
          </a:p>
        </p:txBody>
      </p:sp>
      <p:sp>
        <p:nvSpPr>
          <p:cNvPr id="26630" name="Text Box 9"/>
          <p:cNvSpPr txBox="1">
            <a:spLocks noChangeArrowheads="1"/>
          </p:cNvSpPr>
          <p:nvPr/>
        </p:nvSpPr>
        <p:spPr bwMode="auto">
          <a:xfrm>
            <a:off x="5724525" y="4941888"/>
            <a:ext cx="2735263" cy="460375"/>
          </a:xfrm>
          <a:prstGeom prst="rect">
            <a:avLst/>
          </a:prstGeom>
          <a:noFill/>
          <a:ln w="9525">
            <a:noFill/>
            <a:miter lim="800000"/>
            <a:headEnd/>
            <a:tailEnd/>
          </a:ln>
        </p:spPr>
        <p:txBody>
          <a:bodyPr>
            <a:spAutoFit/>
          </a:bodyPr>
          <a:lstStyle/>
          <a:p>
            <a:r>
              <a:rPr lang="en-GB" sz="2400" b="1"/>
              <a:t>World War II</a:t>
            </a:r>
            <a:endParaRPr lang="en-US" sz="2400" b="1"/>
          </a:p>
        </p:txBody>
      </p:sp>
      <p:sp>
        <p:nvSpPr>
          <p:cNvPr id="26631" name="Text Box 12"/>
          <p:cNvSpPr txBox="1">
            <a:spLocks noChangeArrowheads="1"/>
          </p:cNvSpPr>
          <p:nvPr/>
        </p:nvSpPr>
        <p:spPr bwMode="auto">
          <a:xfrm>
            <a:off x="395288" y="4941888"/>
            <a:ext cx="2309812" cy="460375"/>
          </a:xfrm>
          <a:prstGeom prst="rect">
            <a:avLst/>
          </a:prstGeom>
          <a:noFill/>
          <a:ln w="9525">
            <a:noFill/>
            <a:miter lim="800000"/>
            <a:headEnd/>
            <a:tailEnd/>
          </a:ln>
        </p:spPr>
        <p:txBody>
          <a:bodyPr wrap="none">
            <a:spAutoFit/>
          </a:bodyPr>
          <a:lstStyle/>
          <a:p>
            <a:r>
              <a:rPr lang="en-GB" sz="2400" b="1"/>
              <a:t>US Civil War</a:t>
            </a:r>
            <a:endParaRPr lang="en-US" sz="2400" b="1"/>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rrowheads="1"/>
          </p:cNvSpPr>
          <p:nvPr>
            <p:ph type="title"/>
          </p:nvPr>
        </p:nvSpPr>
        <p:spPr/>
        <p:txBody>
          <a:bodyPr/>
          <a:lstStyle/>
          <a:p>
            <a:pPr algn="ctr" eaLnBrk="1" hangingPunct="1"/>
            <a:r>
              <a:rPr lang="en-GB" sz="4000" b="1" i="1" smtClean="0">
                <a:solidFill>
                  <a:srgbClr val="0070C0"/>
                </a:solidFill>
              </a:rPr>
              <a:t>What should a combatant look like?</a:t>
            </a:r>
            <a:endParaRPr lang="en-US" sz="4000" b="1" i="1" smtClean="0">
              <a:solidFill>
                <a:srgbClr val="0070C0"/>
              </a:solidFill>
            </a:endParaRPr>
          </a:p>
        </p:txBody>
      </p:sp>
      <p:pic>
        <p:nvPicPr>
          <p:cNvPr id="27650" name="Picture 4" descr="2001-09-17-taliban"/>
          <p:cNvPicPr>
            <a:picLocks noGrp="1" noChangeAspect="1" noChangeArrowheads="1"/>
          </p:cNvPicPr>
          <p:nvPr>
            <p:ph sz="half" idx="1"/>
          </p:nvPr>
        </p:nvPicPr>
        <p:blipFill>
          <a:blip r:embed="rId2" cstate="print"/>
          <a:srcRect/>
          <a:stretch>
            <a:fillRect/>
          </a:stretch>
        </p:blipFill>
        <p:spPr>
          <a:xfrm>
            <a:off x="755650" y="1844675"/>
            <a:ext cx="3241675" cy="3889375"/>
          </a:xfrm>
        </p:spPr>
      </p:pic>
      <p:pic>
        <p:nvPicPr>
          <p:cNvPr id="27651" name="Picture 6" descr="afghanis_praying"/>
          <p:cNvPicPr>
            <a:picLocks noGrp="1" noChangeAspect="1" noChangeArrowheads="1"/>
          </p:cNvPicPr>
          <p:nvPr>
            <p:ph sz="half" idx="2"/>
          </p:nvPr>
        </p:nvPicPr>
        <p:blipFill>
          <a:blip r:embed="rId3" cstate="print"/>
          <a:srcRect/>
          <a:stretch>
            <a:fillRect/>
          </a:stretch>
        </p:blipFill>
        <p:spPr>
          <a:xfrm>
            <a:off x="4572000" y="2141538"/>
            <a:ext cx="4248150" cy="3324225"/>
          </a:xfrm>
        </p:spPr>
      </p:pic>
      <p:sp>
        <p:nvSpPr>
          <p:cNvPr id="27652" name="Text Box 8"/>
          <p:cNvSpPr txBox="1">
            <a:spLocks noChangeArrowheads="1"/>
          </p:cNvSpPr>
          <p:nvPr/>
        </p:nvSpPr>
        <p:spPr bwMode="auto">
          <a:xfrm>
            <a:off x="179388" y="5741988"/>
            <a:ext cx="4962525" cy="646112"/>
          </a:xfrm>
          <a:prstGeom prst="rect">
            <a:avLst/>
          </a:prstGeom>
          <a:noFill/>
          <a:ln w="9525">
            <a:noFill/>
            <a:miter lim="800000"/>
            <a:headEnd/>
            <a:tailEnd/>
          </a:ln>
        </p:spPr>
        <p:txBody>
          <a:bodyPr wrap="none">
            <a:spAutoFit/>
          </a:bodyPr>
          <a:lstStyle/>
          <a:p>
            <a:r>
              <a:rPr lang="en-GB" b="1"/>
              <a:t>Taliban forces celebrating after </a:t>
            </a:r>
          </a:p>
          <a:p>
            <a:r>
              <a:rPr lang="en-GB" b="1"/>
              <a:t>retaking land from Northern Alliance</a:t>
            </a:r>
            <a:endParaRPr lang="en-US" b="1"/>
          </a:p>
        </p:txBody>
      </p:sp>
      <p:sp>
        <p:nvSpPr>
          <p:cNvPr id="27653" name="Text Box 9"/>
          <p:cNvSpPr txBox="1">
            <a:spLocks noChangeArrowheads="1"/>
          </p:cNvSpPr>
          <p:nvPr/>
        </p:nvSpPr>
        <p:spPr bwMode="auto">
          <a:xfrm>
            <a:off x="5003800" y="5741988"/>
            <a:ext cx="4248150" cy="400050"/>
          </a:xfrm>
          <a:prstGeom prst="rect">
            <a:avLst/>
          </a:prstGeom>
          <a:noFill/>
          <a:ln w="9525">
            <a:noFill/>
            <a:miter lim="800000"/>
            <a:headEnd/>
            <a:tailEnd/>
          </a:ln>
        </p:spPr>
        <p:txBody>
          <a:bodyPr>
            <a:spAutoFit/>
          </a:bodyPr>
          <a:lstStyle/>
          <a:p>
            <a:r>
              <a:rPr lang="en-GB" sz="2000" b="1"/>
              <a:t>Civilian Afghans praying</a:t>
            </a:r>
            <a:endParaRPr lang="en-US" sz="2000" b="1"/>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rrowheads="1"/>
          </p:cNvSpPr>
          <p:nvPr>
            <p:ph type="title"/>
          </p:nvPr>
        </p:nvSpPr>
        <p:spPr/>
        <p:txBody>
          <a:bodyPr/>
          <a:lstStyle/>
          <a:p>
            <a:pPr algn="ctr" eaLnBrk="1" hangingPunct="1"/>
            <a:r>
              <a:rPr lang="en-GB" sz="3600" b="1" i="1" smtClean="0">
                <a:solidFill>
                  <a:srgbClr val="0070C0"/>
                </a:solidFill>
              </a:rPr>
              <a:t>What should a combatant look like?</a:t>
            </a:r>
            <a:endParaRPr lang="en-US" sz="3600" b="1" i="1" smtClean="0">
              <a:solidFill>
                <a:srgbClr val="0070C0"/>
              </a:solidFill>
            </a:endParaRPr>
          </a:p>
        </p:txBody>
      </p:sp>
      <p:pic>
        <p:nvPicPr>
          <p:cNvPr id="28674" name="Picture 6" descr="Osama and bodyguards"/>
          <p:cNvPicPr>
            <a:picLocks noGrp="1" noChangeAspect="1" noChangeArrowheads="1"/>
          </p:cNvPicPr>
          <p:nvPr>
            <p:ph idx="1"/>
          </p:nvPr>
        </p:nvPicPr>
        <p:blipFill>
          <a:blip r:embed="rId2" cstate="print"/>
          <a:srcRect/>
          <a:stretch>
            <a:fillRect/>
          </a:stretch>
        </p:blipFill>
        <p:spPr>
          <a:xfrm>
            <a:off x="1258888" y="2133600"/>
            <a:ext cx="6192837" cy="3767138"/>
          </a:xfrm>
        </p:spPr>
      </p:pic>
      <p:sp>
        <p:nvSpPr>
          <p:cNvPr id="28675" name="Text Box 8"/>
          <p:cNvSpPr txBox="1">
            <a:spLocks noChangeArrowheads="1"/>
          </p:cNvSpPr>
          <p:nvPr/>
        </p:nvSpPr>
        <p:spPr bwMode="auto">
          <a:xfrm>
            <a:off x="1331913" y="6149975"/>
            <a:ext cx="6985000" cy="400050"/>
          </a:xfrm>
          <a:prstGeom prst="rect">
            <a:avLst/>
          </a:prstGeom>
          <a:noFill/>
          <a:ln w="9525">
            <a:noFill/>
            <a:miter lim="800000"/>
            <a:headEnd/>
            <a:tailEnd/>
          </a:ln>
        </p:spPr>
        <p:txBody>
          <a:bodyPr>
            <a:spAutoFit/>
          </a:bodyPr>
          <a:lstStyle/>
          <a:p>
            <a:r>
              <a:rPr lang="en-GB" sz="2000" b="1"/>
              <a:t>Osama Bin Laden with Al Qaida bodyguards</a:t>
            </a:r>
            <a:endParaRPr lang="en-US" sz="2000" b="1"/>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ytuł 1"/>
          <p:cNvSpPr>
            <a:spLocks noGrp="1"/>
          </p:cNvSpPr>
          <p:nvPr>
            <p:ph type="title"/>
          </p:nvPr>
        </p:nvSpPr>
        <p:spPr/>
        <p:txBody>
          <a:bodyPr/>
          <a:lstStyle/>
          <a:p>
            <a:pPr algn="ctr" eaLnBrk="1" hangingPunct="1"/>
            <a:r>
              <a:rPr lang="pl-PL" b="1" i="1" smtClean="0">
                <a:solidFill>
                  <a:srgbClr val="0070C0"/>
                </a:solidFill>
              </a:rPr>
              <a:t>Definition of a POW</a:t>
            </a:r>
          </a:p>
        </p:txBody>
      </p:sp>
      <p:sp>
        <p:nvSpPr>
          <p:cNvPr id="3" name="Symbol zastępczy zawartości 2"/>
          <p:cNvSpPr>
            <a:spLocks noGrp="1"/>
          </p:cNvSpPr>
          <p:nvPr>
            <p:ph idx="1"/>
          </p:nvPr>
        </p:nvSpPr>
        <p:spPr/>
        <p:txBody>
          <a:bodyPr/>
          <a:lstStyle/>
          <a:p>
            <a:pPr eaLnBrk="1" hangingPunct="1">
              <a:buFont typeface="Wingdings" pitchFamily="2" charset="2"/>
              <a:buNone/>
              <a:defRPr/>
            </a:pPr>
            <a:r>
              <a:rPr lang="pl-PL" sz="2400" dirty="0" smtClean="0"/>
              <a:t>    </a:t>
            </a:r>
          </a:p>
          <a:p>
            <a:pPr eaLnBrk="1" hangingPunct="1">
              <a:buFont typeface="Wingdings" pitchFamily="2" charset="2"/>
              <a:buNone/>
              <a:defRPr/>
            </a:pPr>
            <a:r>
              <a:rPr lang="pl-PL" sz="2400" dirty="0" smtClean="0"/>
              <a:t>POW = </a:t>
            </a:r>
            <a:r>
              <a:rPr lang="pl-PL" sz="2400" dirty="0" err="1" smtClean="0"/>
              <a:t>combatant</a:t>
            </a:r>
            <a:r>
              <a:rPr lang="pl-PL" sz="2400" dirty="0" smtClean="0"/>
              <a:t> </a:t>
            </a:r>
            <a:r>
              <a:rPr lang="pl-PL" sz="2400" dirty="0" err="1" smtClean="0"/>
              <a:t>who</a:t>
            </a:r>
            <a:r>
              <a:rPr lang="pl-PL" sz="2400" dirty="0" smtClean="0"/>
              <a:t> </a:t>
            </a:r>
            <a:r>
              <a:rPr lang="pl-PL" sz="2400" dirty="0" err="1" smtClean="0"/>
              <a:t>founds</a:t>
            </a:r>
            <a:r>
              <a:rPr lang="pl-PL" sz="2400" dirty="0" smtClean="0"/>
              <a:t> </a:t>
            </a:r>
            <a:r>
              <a:rPr lang="pl-PL" sz="2400" dirty="0" err="1" smtClean="0"/>
              <a:t>himself</a:t>
            </a:r>
            <a:r>
              <a:rPr lang="pl-PL" sz="2400" dirty="0" smtClean="0"/>
              <a:t> / </a:t>
            </a:r>
            <a:r>
              <a:rPr lang="pl-PL" sz="2400" dirty="0" err="1" smtClean="0"/>
              <a:t>herself</a:t>
            </a:r>
            <a:r>
              <a:rPr lang="pl-PL" sz="2400" dirty="0" smtClean="0"/>
              <a:t> </a:t>
            </a:r>
            <a:r>
              <a:rPr lang="pl-PL" sz="2400" dirty="0" err="1" smtClean="0"/>
              <a:t>in</a:t>
            </a:r>
            <a:r>
              <a:rPr lang="pl-PL" sz="2400" dirty="0" smtClean="0"/>
              <a:t> </a:t>
            </a:r>
            <a:r>
              <a:rPr lang="pl-PL" sz="2400" dirty="0" err="1" smtClean="0"/>
              <a:t>the</a:t>
            </a:r>
            <a:r>
              <a:rPr lang="pl-PL" sz="2400" dirty="0" smtClean="0"/>
              <a:t> </a:t>
            </a:r>
            <a:r>
              <a:rPr lang="pl-PL" sz="2400" dirty="0" err="1" smtClean="0"/>
              <a:t>hands</a:t>
            </a:r>
            <a:r>
              <a:rPr lang="pl-PL" sz="2400" dirty="0" smtClean="0"/>
              <a:t> of </a:t>
            </a:r>
            <a:r>
              <a:rPr lang="pl-PL" sz="2400" dirty="0" err="1" smtClean="0"/>
              <a:t>the</a:t>
            </a:r>
            <a:r>
              <a:rPr lang="pl-PL" sz="2400" dirty="0" smtClean="0"/>
              <a:t> </a:t>
            </a:r>
            <a:r>
              <a:rPr lang="pl-PL" sz="2400" dirty="0" err="1" smtClean="0"/>
              <a:t>adverse</a:t>
            </a:r>
            <a:r>
              <a:rPr lang="pl-PL" sz="2400" dirty="0" smtClean="0"/>
              <a:t> party to a </a:t>
            </a:r>
            <a:r>
              <a:rPr lang="pl-PL" sz="2400" dirty="0" err="1" smtClean="0"/>
              <a:t>conflict</a:t>
            </a:r>
            <a:r>
              <a:rPr lang="pl-PL" sz="2400" dirty="0" smtClean="0"/>
              <a:t> </a:t>
            </a:r>
            <a:r>
              <a:rPr lang="pl-PL" sz="2400" dirty="0" err="1" smtClean="0"/>
              <a:t>because</a:t>
            </a:r>
            <a:r>
              <a:rPr lang="pl-PL" sz="2400" dirty="0" smtClean="0"/>
              <a:t> of a </a:t>
            </a:r>
            <a:r>
              <a:rPr lang="pl-PL" sz="2400" dirty="0" err="1" smtClean="0"/>
              <a:t>capture</a:t>
            </a:r>
            <a:r>
              <a:rPr lang="pl-PL" sz="2400" dirty="0" smtClean="0"/>
              <a:t> </a:t>
            </a:r>
            <a:r>
              <a:rPr lang="pl-PL" sz="2400" dirty="0" err="1" smtClean="0"/>
              <a:t>or</a:t>
            </a:r>
            <a:r>
              <a:rPr lang="pl-PL" sz="2400" dirty="0" smtClean="0"/>
              <a:t> a </a:t>
            </a:r>
            <a:r>
              <a:rPr lang="pl-PL" sz="2400" dirty="0" err="1" smtClean="0"/>
              <a:t>surrender</a:t>
            </a:r>
            <a:endParaRPr lang="pl-PL" sz="2400" dirty="0" smtClean="0"/>
          </a:p>
          <a:p>
            <a:pPr eaLnBrk="1" hangingPunct="1">
              <a:buFont typeface="Wingdings" pitchFamily="2" charset="2"/>
              <a:buNone/>
              <a:defRPr/>
            </a:pPr>
            <a:endParaRPr lang="pl-PL" sz="2400" dirty="0" smtClean="0"/>
          </a:p>
          <a:p>
            <a:pPr marL="0" indent="0" eaLnBrk="1" hangingPunct="1">
              <a:lnSpc>
                <a:spcPct val="80000"/>
              </a:lnSpc>
              <a:buFont typeface="Wingdings" pitchFamily="2" charset="2"/>
              <a:buNone/>
              <a:defRPr/>
            </a:pPr>
            <a:r>
              <a:rPr lang="en-GB" sz="2400" b="1" dirty="0" smtClean="0"/>
              <a:t>Captivity in war is “neither revenge, nor punishment, but solely protective custody, the only purpose of which is to prevent the prisoners of war from further participation in the war”.</a:t>
            </a:r>
          </a:p>
          <a:p>
            <a:pPr marL="0" indent="0" eaLnBrk="1" hangingPunct="1">
              <a:lnSpc>
                <a:spcPct val="80000"/>
              </a:lnSpc>
              <a:buFont typeface="Wingdings" pitchFamily="2" charset="2"/>
              <a:buNone/>
              <a:defRPr/>
            </a:pPr>
            <a:r>
              <a:rPr lang="pl-PL" sz="2400" dirty="0" smtClean="0"/>
              <a:t>(</a:t>
            </a:r>
            <a:r>
              <a:rPr lang="en-GB" sz="1800" i="1" dirty="0" smtClean="0"/>
              <a:t>Statement of German Admiral </a:t>
            </a:r>
            <a:r>
              <a:rPr lang="en-GB" sz="1800" i="1" dirty="0" err="1" smtClean="0"/>
              <a:t>Canaris</a:t>
            </a:r>
            <a:r>
              <a:rPr lang="en-GB" sz="1800" i="1" dirty="0" smtClean="0"/>
              <a:t> in protest against the regulations concerning Russian POWs issued by the German army authorities, approved of as legally correct by the IMT </a:t>
            </a:r>
            <a:r>
              <a:rPr lang="pl-PL" sz="1800" i="1" dirty="0" smtClean="0"/>
              <a:t>)</a:t>
            </a:r>
            <a:endParaRPr lang="en-GB" sz="1800" i="1" dirty="0" smtClean="0"/>
          </a:p>
          <a:p>
            <a:pPr eaLnBrk="1" hangingPunct="1">
              <a:buFont typeface="Wingdings" pitchFamily="2" charset="2"/>
              <a:buNone/>
              <a:defRPr/>
            </a:pPr>
            <a:endParaRPr lang="pl-PL" dirty="0"/>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rrowheads="1"/>
          </p:cNvSpPr>
          <p:nvPr>
            <p:ph type="title"/>
          </p:nvPr>
        </p:nvSpPr>
        <p:spPr/>
        <p:txBody>
          <a:bodyPr/>
          <a:lstStyle/>
          <a:p>
            <a:pPr algn="ctr" eaLnBrk="1" hangingPunct="1"/>
            <a:r>
              <a:rPr lang="en-GB" b="1" i="1" smtClean="0">
                <a:solidFill>
                  <a:srgbClr val="0070C0"/>
                </a:solidFill>
              </a:rPr>
              <a:t>What if status is doubtful?</a:t>
            </a:r>
            <a:endParaRPr lang="en-US" b="1" i="1" smtClean="0">
              <a:solidFill>
                <a:srgbClr val="0070C0"/>
              </a:solidFill>
            </a:endParaRPr>
          </a:p>
        </p:txBody>
      </p:sp>
      <p:sp>
        <p:nvSpPr>
          <p:cNvPr id="96259" name="Rectangle 3"/>
          <p:cNvSpPr>
            <a:spLocks noGrp="1" noChangeArrowheads="1"/>
          </p:cNvSpPr>
          <p:nvPr>
            <p:ph idx="1"/>
          </p:nvPr>
        </p:nvSpPr>
        <p:spPr>
          <a:xfrm>
            <a:off x="755650" y="1773238"/>
            <a:ext cx="8001000" cy="4267200"/>
          </a:xfrm>
        </p:spPr>
        <p:txBody>
          <a:bodyPr/>
          <a:lstStyle/>
          <a:p>
            <a:pPr eaLnBrk="1" hangingPunct="1">
              <a:lnSpc>
                <a:spcPct val="90000"/>
              </a:lnSpc>
              <a:buFont typeface="Wingdings" pitchFamily="2" charset="2"/>
              <a:buNone/>
            </a:pPr>
            <a:r>
              <a:rPr lang="en-GB" sz="2800" b="1" smtClean="0"/>
              <a:t>Art. 5 GC III</a:t>
            </a:r>
          </a:p>
          <a:p>
            <a:pPr eaLnBrk="1" hangingPunct="1">
              <a:lnSpc>
                <a:spcPct val="90000"/>
              </a:lnSpc>
              <a:buFont typeface="Wingdings" pitchFamily="2" charset="2"/>
              <a:buNone/>
            </a:pPr>
            <a:r>
              <a:rPr lang="en-GB" sz="2800" smtClean="0"/>
              <a:t>“Should any doubt arise as to whether persons, having committed a belligerent act and </a:t>
            </a:r>
            <a:r>
              <a:rPr lang="en-GB" sz="2800" u="sng" smtClean="0"/>
              <a:t>having fallen into the hands of the enemy</a:t>
            </a:r>
            <a:r>
              <a:rPr lang="en-GB" sz="2800" smtClean="0"/>
              <a:t>, </a:t>
            </a:r>
            <a:r>
              <a:rPr lang="en-GB" sz="2800" u="sng" smtClean="0"/>
              <a:t>belong to any of the categories </a:t>
            </a:r>
            <a:r>
              <a:rPr lang="en-GB" sz="2800" smtClean="0"/>
              <a:t>enumerated in Article 4, such persons shall enjoy the protection of the present Convention until such time as their status has been determined by a competent tribunal.”</a:t>
            </a:r>
            <a:endParaRPr lang="en-US" sz="280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rrowheads="1"/>
          </p:cNvSpPr>
          <p:nvPr>
            <p:ph type="title"/>
          </p:nvPr>
        </p:nvSpPr>
        <p:spPr/>
        <p:txBody>
          <a:bodyPr/>
          <a:lstStyle/>
          <a:p>
            <a:pPr algn="ctr" eaLnBrk="1" hangingPunct="1"/>
            <a:r>
              <a:rPr lang="en-GB" b="1" i="1" smtClean="0">
                <a:solidFill>
                  <a:srgbClr val="0070C0"/>
                </a:solidFill>
              </a:rPr>
              <a:t>What if status is doubtful?</a:t>
            </a:r>
            <a:endParaRPr lang="en-US" b="1" i="1" smtClean="0">
              <a:solidFill>
                <a:srgbClr val="0070C0"/>
              </a:solidFill>
            </a:endParaRPr>
          </a:p>
        </p:txBody>
      </p:sp>
      <p:sp>
        <p:nvSpPr>
          <p:cNvPr id="30722" name="Rectangle 3"/>
          <p:cNvSpPr>
            <a:spLocks noGrp="1" noChangeArrowheads="1"/>
          </p:cNvSpPr>
          <p:nvPr>
            <p:ph idx="1"/>
          </p:nvPr>
        </p:nvSpPr>
        <p:spPr>
          <a:xfrm>
            <a:off x="468313" y="1844675"/>
            <a:ext cx="8229600" cy="5472113"/>
          </a:xfrm>
        </p:spPr>
        <p:txBody>
          <a:bodyPr/>
          <a:lstStyle/>
          <a:p>
            <a:pPr eaLnBrk="1" hangingPunct="1">
              <a:buFont typeface="Wingdings" pitchFamily="2" charset="2"/>
              <a:buNone/>
            </a:pPr>
            <a:r>
              <a:rPr lang="en-GB" sz="2000" b="1" smtClean="0"/>
              <a:t>Art. 45(1) AP I</a:t>
            </a:r>
          </a:p>
          <a:p>
            <a:pPr eaLnBrk="1" hangingPunct="1">
              <a:buFont typeface="Wingdings" pitchFamily="2" charset="2"/>
              <a:buNone/>
            </a:pPr>
            <a:r>
              <a:rPr lang="en-GB" sz="2000" smtClean="0"/>
              <a:t>“A person who takes part in hostilities and falls into the power of an adverse Party shall be </a:t>
            </a:r>
            <a:r>
              <a:rPr lang="en-GB" sz="2000" u="sng" smtClean="0"/>
              <a:t>presumed to be a prisoner of war</a:t>
            </a:r>
            <a:r>
              <a:rPr lang="en-GB" sz="2000" smtClean="0"/>
              <a:t>, and therefore shall be protected by the Third Convention, if he claims the status of prisoner of war, or if the Party on which he depends claims such status on his behalf …. Should any doubt arise as to whether any such person is entitled to the status of prisoner of war, he shall continue to have such status and , therefore, to be protected by the Third Convention and this Protocol until such time as his status has been determined by a </a:t>
            </a:r>
            <a:r>
              <a:rPr lang="en-GB" sz="2000" u="sng" smtClean="0"/>
              <a:t>competent tribunal</a:t>
            </a:r>
            <a:r>
              <a:rPr lang="en-GB" sz="2000" smtClean="0"/>
              <a:t>”</a:t>
            </a:r>
            <a:endParaRPr lang="en-US" sz="2000" smtClean="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rrowheads="1"/>
          </p:cNvSpPr>
          <p:nvPr>
            <p:ph type="title"/>
          </p:nvPr>
        </p:nvSpPr>
        <p:spPr/>
        <p:txBody>
          <a:bodyPr/>
          <a:lstStyle/>
          <a:p>
            <a:pPr algn="ctr" eaLnBrk="1" hangingPunct="1"/>
            <a:r>
              <a:rPr lang="en-GB" b="1" i="1" smtClean="0">
                <a:solidFill>
                  <a:srgbClr val="0070C0"/>
                </a:solidFill>
              </a:rPr>
              <a:t>What if status is doubtful?</a:t>
            </a:r>
            <a:endParaRPr lang="en-US" b="1" i="1" smtClean="0">
              <a:solidFill>
                <a:srgbClr val="0070C0"/>
              </a:solidFill>
            </a:endParaRPr>
          </a:p>
        </p:txBody>
      </p:sp>
      <p:sp>
        <p:nvSpPr>
          <p:cNvPr id="31746" name="Rectangle 3"/>
          <p:cNvSpPr>
            <a:spLocks noGrp="1" noChangeArrowheads="1"/>
          </p:cNvSpPr>
          <p:nvPr>
            <p:ph idx="1"/>
          </p:nvPr>
        </p:nvSpPr>
        <p:spPr>
          <a:xfrm>
            <a:off x="457200" y="1600200"/>
            <a:ext cx="8229600" cy="5068888"/>
          </a:xfrm>
        </p:spPr>
        <p:txBody>
          <a:bodyPr/>
          <a:lstStyle/>
          <a:p>
            <a:pPr eaLnBrk="1" hangingPunct="1">
              <a:lnSpc>
                <a:spcPct val="90000"/>
              </a:lnSpc>
              <a:buFont typeface="Wingdings" pitchFamily="2" charset="2"/>
              <a:buNone/>
            </a:pPr>
            <a:endParaRPr lang="pl-PL" sz="2400" b="1" smtClean="0"/>
          </a:p>
          <a:p>
            <a:pPr eaLnBrk="1" hangingPunct="1">
              <a:lnSpc>
                <a:spcPct val="90000"/>
              </a:lnSpc>
              <a:buFont typeface="Wingdings" pitchFamily="2" charset="2"/>
              <a:buNone/>
            </a:pPr>
            <a:endParaRPr lang="pl-PL" sz="2400" b="1" smtClean="0"/>
          </a:p>
          <a:p>
            <a:pPr eaLnBrk="1" hangingPunct="1">
              <a:lnSpc>
                <a:spcPct val="90000"/>
              </a:lnSpc>
              <a:buFont typeface="Wingdings" pitchFamily="2" charset="2"/>
              <a:buNone/>
            </a:pPr>
            <a:r>
              <a:rPr lang="en-GB" sz="2400" b="1" smtClean="0"/>
              <a:t>Art. 45 (2) AP I</a:t>
            </a:r>
          </a:p>
          <a:p>
            <a:pPr eaLnBrk="1" hangingPunct="1">
              <a:lnSpc>
                <a:spcPct val="90000"/>
              </a:lnSpc>
              <a:buFont typeface="Wingdings" pitchFamily="2" charset="2"/>
              <a:buNone/>
            </a:pPr>
            <a:r>
              <a:rPr lang="en-GB" sz="2400" smtClean="0"/>
              <a:t>“If a person who has fallen into the power of an adverse Party is not held as a prisoner of war </a:t>
            </a:r>
            <a:r>
              <a:rPr lang="en-GB" sz="2400" u="sng" smtClean="0"/>
              <a:t>and is to be tried</a:t>
            </a:r>
            <a:r>
              <a:rPr lang="en-GB" sz="2400" smtClean="0"/>
              <a:t> by that Party </a:t>
            </a:r>
            <a:r>
              <a:rPr lang="en-GB" sz="2400" u="sng" smtClean="0"/>
              <a:t>for an offence arising out of the hostilities</a:t>
            </a:r>
            <a:r>
              <a:rPr lang="en-GB" sz="2400" smtClean="0"/>
              <a:t>, he shall have the right to assert his entitlement to prisoner-of-war status before a </a:t>
            </a:r>
            <a:r>
              <a:rPr lang="en-GB" sz="2400" u="sng" smtClean="0"/>
              <a:t>judicial tribunal</a:t>
            </a:r>
            <a:r>
              <a:rPr lang="en-GB" sz="2400" smtClean="0"/>
              <a:t> and to have that question adjudicated. Wherever possible under the applicable procedure, this adjudication shall occur </a:t>
            </a:r>
            <a:r>
              <a:rPr lang="en-GB" sz="2400" u="sng" smtClean="0"/>
              <a:t>before</a:t>
            </a:r>
            <a:r>
              <a:rPr lang="en-GB" sz="2400" i="1" smtClean="0"/>
              <a:t> </a:t>
            </a:r>
            <a:r>
              <a:rPr lang="en-GB" sz="2400" smtClean="0"/>
              <a:t>the trial for the offence.”</a:t>
            </a:r>
            <a:endParaRPr lang="en-US" sz="2400" smtClean="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rrowheads="1"/>
          </p:cNvSpPr>
          <p:nvPr>
            <p:ph type="title"/>
          </p:nvPr>
        </p:nvSpPr>
        <p:spPr/>
        <p:txBody>
          <a:bodyPr/>
          <a:lstStyle/>
          <a:p>
            <a:pPr algn="ctr" eaLnBrk="1" hangingPunct="1"/>
            <a:r>
              <a:rPr lang="en-GB" b="1" i="1" smtClean="0">
                <a:solidFill>
                  <a:srgbClr val="0070C0"/>
                </a:solidFill>
              </a:rPr>
              <a:t>What if status is doubtful?</a:t>
            </a:r>
            <a:endParaRPr lang="en-US" b="1" i="1" smtClean="0">
              <a:solidFill>
                <a:srgbClr val="0070C0"/>
              </a:solidFill>
            </a:endParaRPr>
          </a:p>
        </p:txBody>
      </p:sp>
      <p:sp>
        <p:nvSpPr>
          <p:cNvPr id="32770" name="Rectangle 3"/>
          <p:cNvSpPr>
            <a:spLocks noGrp="1" noChangeArrowheads="1"/>
          </p:cNvSpPr>
          <p:nvPr>
            <p:ph idx="1"/>
          </p:nvPr>
        </p:nvSpPr>
        <p:spPr>
          <a:xfrm>
            <a:off x="457200" y="1600200"/>
            <a:ext cx="8229600" cy="4997450"/>
          </a:xfrm>
        </p:spPr>
        <p:txBody>
          <a:bodyPr/>
          <a:lstStyle/>
          <a:p>
            <a:pPr eaLnBrk="1" hangingPunct="1">
              <a:buFont typeface="Wingdings" pitchFamily="2" charset="2"/>
              <a:buNone/>
            </a:pPr>
            <a:r>
              <a:rPr lang="en-GB" sz="4000" b="1" smtClean="0"/>
              <a:t>Art. 45 (3)</a:t>
            </a:r>
          </a:p>
          <a:p>
            <a:pPr eaLnBrk="1" hangingPunct="1">
              <a:buFont typeface="Wingdings" pitchFamily="2" charset="2"/>
              <a:buNone/>
            </a:pPr>
            <a:r>
              <a:rPr lang="en-GB" smtClean="0"/>
              <a:t>“Any person who has taken part in hostilities, who is not entitled to prisoner-of-war status and who does not benefit from more favourable treatment in accordance with the Fourth Convention shall have the right at all times to the protection of </a:t>
            </a:r>
            <a:r>
              <a:rPr lang="en-GB" b="1" i="1" smtClean="0"/>
              <a:t>Article 75</a:t>
            </a:r>
            <a:r>
              <a:rPr lang="en-GB" smtClean="0"/>
              <a:t> of this Protocol.”</a:t>
            </a:r>
            <a:endParaRPr lang="en-US" smtClean="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rrowheads="1"/>
          </p:cNvSpPr>
          <p:nvPr>
            <p:ph type="title"/>
          </p:nvPr>
        </p:nvSpPr>
        <p:spPr/>
        <p:txBody>
          <a:bodyPr/>
          <a:lstStyle/>
          <a:p>
            <a:pPr algn="ctr" eaLnBrk="1" hangingPunct="1"/>
            <a:r>
              <a:rPr lang="en-GB" sz="2400" b="1" i="1" smtClean="0">
                <a:solidFill>
                  <a:srgbClr val="0070C0"/>
                </a:solidFill>
              </a:rPr>
              <a:t>What if status is doubtful?</a:t>
            </a:r>
            <a:endParaRPr lang="en-US" sz="2400" b="1" i="1" smtClean="0">
              <a:solidFill>
                <a:srgbClr val="0070C0"/>
              </a:solidFill>
            </a:endParaRPr>
          </a:p>
        </p:txBody>
      </p:sp>
      <p:sp>
        <p:nvSpPr>
          <p:cNvPr id="33794" name="Rectangle 3"/>
          <p:cNvSpPr>
            <a:spLocks noGrp="1" noChangeArrowheads="1"/>
          </p:cNvSpPr>
          <p:nvPr>
            <p:ph idx="1"/>
          </p:nvPr>
        </p:nvSpPr>
        <p:spPr>
          <a:xfrm>
            <a:off x="539750" y="1773238"/>
            <a:ext cx="8229600" cy="5589587"/>
          </a:xfrm>
        </p:spPr>
        <p:txBody>
          <a:bodyPr/>
          <a:lstStyle/>
          <a:p>
            <a:pPr algn="ctr">
              <a:buFont typeface="Wingdings" pitchFamily="2" charset="2"/>
              <a:buNone/>
            </a:pPr>
            <a:r>
              <a:rPr lang="pl-PL" sz="1400" b="1" smtClean="0">
                <a:solidFill>
                  <a:srgbClr val="00CC00"/>
                </a:solidFill>
              </a:rPr>
              <a:t>Special role of Art. 75 AP I</a:t>
            </a:r>
          </a:p>
          <a:p>
            <a:pPr algn="ctr">
              <a:buFont typeface="Wingdings" pitchFamily="2" charset="2"/>
              <a:buNone/>
            </a:pPr>
            <a:r>
              <a:rPr lang="pl-PL" sz="1400" b="1" smtClean="0"/>
              <a:t>Minimum standards of protections to every person in state’s hands, including own civilians and those who have taken part in hostilities, but are not entitled to  POW status</a:t>
            </a:r>
          </a:p>
          <a:p>
            <a:pPr eaLnBrk="1" hangingPunct="1">
              <a:buFont typeface="Wingdings" pitchFamily="2" charset="2"/>
              <a:buNone/>
            </a:pPr>
            <a:r>
              <a:rPr lang="en-GB" sz="1400" b="1" smtClean="0"/>
              <a:t>Art. 75 AP I (Fundamental guarantees)</a:t>
            </a:r>
          </a:p>
          <a:p>
            <a:pPr lvl="1" eaLnBrk="1" hangingPunct="1"/>
            <a:r>
              <a:rPr lang="en-GB" sz="1400" b="1" smtClean="0"/>
              <a:t>Humane treatment, without adverse discrimination</a:t>
            </a:r>
          </a:p>
          <a:p>
            <a:pPr lvl="1" eaLnBrk="1" hangingPunct="1"/>
            <a:r>
              <a:rPr lang="en-GB" sz="1400" b="1" smtClean="0"/>
              <a:t>Prohibits:</a:t>
            </a:r>
          </a:p>
          <a:p>
            <a:pPr lvl="2" eaLnBrk="1" hangingPunct="1"/>
            <a:r>
              <a:rPr lang="en-GB" sz="1400" b="1" smtClean="0"/>
              <a:t>Violence to life and health (murder, torture, etc.)</a:t>
            </a:r>
          </a:p>
          <a:p>
            <a:pPr lvl="2" eaLnBrk="1" hangingPunct="1"/>
            <a:r>
              <a:rPr lang="en-GB" sz="1400" b="1" smtClean="0"/>
              <a:t>Outrages upon personal dignity (incl. indecent assault)</a:t>
            </a:r>
          </a:p>
          <a:p>
            <a:pPr lvl="2" eaLnBrk="1" hangingPunct="1"/>
            <a:r>
              <a:rPr lang="en-GB" sz="1400" b="1" smtClean="0"/>
              <a:t>Taking of hostages</a:t>
            </a:r>
          </a:p>
          <a:p>
            <a:pPr lvl="2" eaLnBrk="1" hangingPunct="1"/>
            <a:r>
              <a:rPr lang="en-GB" sz="1400" b="1" smtClean="0"/>
              <a:t>Collective punishments</a:t>
            </a:r>
          </a:p>
          <a:p>
            <a:pPr lvl="2" eaLnBrk="1" hangingPunct="1"/>
            <a:r>
              <a:rPr lang="en-GB" sz="1400" b="1" smtClean="0"/>
              <a:t>Threats to commit these acts</a:t>
            </a:r>
          </a:p>
          <a:p>
            <a:pPr lvl="1" eaLnBrk="1" hangingPunct="1"/>
            <a:r>
              <a:rPr lang="en-GB" sz="1400" b="1" smtClean="0"/>
              <a:t>Any person arrested, detained or interned for actions related to the armed conflict shall be informed promptly of the reasons why these measures have been taken.</a:t>
            </a:r>
          </a:p>
          <a:p>
            <a:pPr lvl="1" eaLnBrk="1" hangingPunct="1"/>
            <a:r>
              <a:rPr lang="en-GB" sz="1400" b="1" smtClean="0"/>
              <a:t>No sentence may be passed and no penalty may be executed prior to a conviction by an impartial and regularly constituted court (lists the ‘principles of regular judicial procedure’)</a:t>
            </a:r>
            <a:endParaRPr lang="en-US" sz="1400" b="1" smtClean="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rrowheads="1"/>
          </p:cNvSpPr>
          <p:nvPr>
            <p:ph type="title"/>
          </p:nvPr>
        </p:nvSpPr>
        <p:spPr/>
        <p:txBody>
          <a:bodyPr/>
          <a:lstStyle/>
          <a:p>
            <a:pPr algn="ctr" eaLnBrk="1" hangingPunct="1"/>
            <a:r>
              <a:rPr lang="en-GB" b="1" i="1" smtClean="0">
                <a:solidFill>
                  <a:srgbClr val="0070C0"/>
                </a:solidFill>
              </a:rPr>
              <a:t>Martens Clause</a:t>
            </a:r>
            <a:endParaRPr lang="en-US" b="1" i="1" smtClean="0">
              <a:solidFill>
                <a:srgbClr val="0070C0"/>
              </a:solidFill>
            </a:endParaRPr>
          </a:p>
        </p:txBody>
      </p:sp>
      <p:sp>
        <p:nvSpPr>
          <p:cNvPr id="36866" name="Rectangle 3"/>
          <p:cNvSpPr>
            <a:spLocks noGrp="1" noChangeArrowheads="1"/>
          </p:cNvSpPr>
          <p:nvPr>
            <p:ph idx="1"/>
          </p:nvPr>
        </p:nvSpPr>
        <p:spPr/>
        <p:txBody>
          <a:bodyPr/>
          <a:lstStyle/>
          <a:p>
            <a:pPr eaLnBrk="1" hangingPunct="1">
              <a:buFont typeface="Wingdings" pitchFamily="2" charset="2"/>
              <a:buNone/>
            </a:pPr>
            <a:r>
              <a:rPr lang="en-GB" sz="1800" b="1" smtClean="0"/>
              <a:t>Preamble to 1899 Hague Convention II, Art. 63(4) GC I, Art. 1(2) AP I and preamble AP II</a:t>
            </a:r>
          </a:p>
          <a:p>
            <a:pPr eaLnBrk="1" hangingPunct="1">
              <a:buFont typeface="Wingdings" pitchFamily="2" charset="2"/>
              <a:buNone/>
            </a:pPr>
            <a:endParaRPr lang="en-GB" smtClean="0"/>
          </a:p>
          <a:p>
            <a:pPr eaLnBrk="1" hangingPunct="1">
              <a:buFont typeface="Wingdings" pitchFamily="2" charset="2"/>
              <a:buNone/>
            </a:pPr>
            <a:r>
              <a:rPr lang="en-GB" smtClean="0"/>
              <a:t>‘In cases not covered by the law in force, the human person remains under the protection of the principles of humanity and the dictates of the public conscience.’</a:t>
            </a:r>
            <a:endParaRPr lang="en-US" smtClean="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rrowheads="1"/>
          </p:cNvSpPr>
          <p:nvPr>
            <p:ph type="title"/>
          </p:nvPr>
        </p:nvSpPr>
        <p:spPr>
          <a:xfrm>
            <a:off x="539750" y="765175"/>
            <a:ext cx="8001000" cy="1216025"/>
          </a:xfrm>
        </p:spPr>
        <p:txBody>
          <a:bodyPr/>
          <a:lstStyle/>
          <a:p>
            <a:pPr algn="ctr" eaLnBrk="1" hangingPunct="1"/>
            <a:r>
              <a:rPr lang="en-GB" sz="2400" b="1" i="1" smtClean="0">
                <a:solidFill>
                  <a:srgbClr val="0070C0"/>
                </a:solidFill>
              </a:rPr>
              <a:t>Contemporary </a:t>
            </a:r>
            <a:r>
              <a:rPr lang="pl-PL" sz="2400" b="1" i="1" smtClean="0">
                <a:solidFill>
                  <a:srgbClr val="0070C0"/>
                </a:solidFill>
              </a:rPr>
              <a:t>practice</a:t>
            </a:r>
            <a:r>
              <a:rPr lang="en-GB" sz="2400" b="1" i="1" smtClean="0">
                <a:solidFill>
                  <a:srgbClr val="0070C0"/>
                </a:solidFill>
              </a:rPr>
              <a:t> </a:t>
            </a:r>
            <a:r>
              <a:rPr lang="pl-PL" sz="2400" b="1" i="1" smtClean="0">
                <a:solidFill>
                  <a:srgbClr val="0070C0"/>
                </a:solidFill>
              </a:rPr>
              <a:t/>
            </a:r>
            <a:br>
              <a:rPr lang="pl-PL" sz="2400" b="1" i="1" smtClean="0">
                <a:solidFill>
                  <a:srgbClr val="0070C0"/>
                </a:solidFill>
              </a:rPr>
            </a:br>
            <a:r>
              <a:rPr lang="en-GB" sz="2400" b="1" i="1" smtClean="0">
                <a:solidFill>
                  <a:srgbClr val="0070C0"/>
                </a:solidFill>
              </a:rPr>
              <a:t>The Guantanamo detainees </a:t>
            </a:r>
            <a:r>
              <a:rPr lang="en-GB" sz="4000" smtClean="0"/>
              <a:t/>
            </a:r>
            <a:br>
              <a:rPr lang="en-GB" sz="4000" smtClean="0"/>
            </a:br>
            <a:endParaRPr lang="en-US" sz="4000" smtClean="0"/>
          </a:p>
        </p:txBody>
      </p:sp>
      <p:sp>
        <p:nvSpPr>
          <p:cNvPr id="161795" name="Rectangle 3"/>
          <p:cNvSpPr>
            <a:spLocks noGrp="1" noChangeArrowheads="1"/>
          </p:cNvSpPr>
          <p:nvPr>
            <p:ph idx="1"/>
          </p:nvPr>
        </p:nvSpPr>
        <p:spPr>
          <a:xfrm>
            <a:off x="468313" y="1916113"/>
            <a:ext cx="8229600" cy="5400675"/>
          </a:xfrm>
        </p:spPr>
        <p:txBody>
          <a:bodyPr/>
          <a:lstStyle/>
          <a:p>
            <a:pPr eaLnBrk="1" hangingPunct="1">
              <a:lnSpc>
                <a:spcPct val="80000"/>
              </a:lnSpc>
            </a:pPr>
            <a:r>
              <a:rPr lang="en-GB" sz="1800" b="1" smtClean="0"/>
              <a:t>2002 Inter-American Commission of Human Rights</a:t>
            </a:r>
            <a:r>
              <a:rPr lang="en-GB" sz="1800" smtClean="0"/>
              <a:t>: requested US to take the “urgent measures necessary to have the legal status of the detainees at Guantanamo Bay determined by a competent authority”</a:t>
            </a:r>
          </a:p>
          <a:p>
            <a:pPr eaLnBrk="1" hangingPunct="1">
              <a:lnSpc>
                <a:spcPct val="80000"/>
              </a:lnSpc>
            </a:pPr>
            <a:r>
              <a:rPr lang="en-GB" sz="1800" b="1" i="1" smtClean="0"/>
              <a:t>Hamdi v. Rumsfeld</a:t>
            </a:r>
            <a:r>
              <a:rPr lang="en-GB" sz="1800" smtClean="0"/>
              <a:t>, United States, Judgment of the Supreme Court of the US, 28 June 2004, 542 U.S. 507 (2004): An American detainee had the right to have the lawfulness of his detention determined</a:t>
            </a:r>
          </a:p>
          <a:p>
            <a:pPr eaLnBrk="1" hangingPunct="1">
              <a:lnSpc>
                <a:spcPct val="80000"/>
              </a:lnSpc>
            </a:pPr>
            <a:r>
              <a:rPr lang="en-US" sz="1800" b="1" i="1" smtClean="0"/>
              <a:t>Rasul v. Bush</a:t>
            </a:r>
            <a:r>
              <a:rPr lang="en-US" sz="1800" smtClean="0"/>
              <a:t>, 542 U.S. 466 (2004): extended this right to all foreign detainees</a:t>
            </a:r>
          </a:p>
          <a:p>
            <a:pPr eaLnBrk="1" hangingPunct="1">
              <a:lnSpc>
                <a:spcPct val="80000"/>
              </a:lnSpc>
            </a:pPr>
            <a:r>
              <a:rPr lang="en-GB" sz="1800" b="1" smtClean="0"/>
              <a:t>7 July 2004</a:t>
            </a:r>
            <a:r>
              <a:rPr lang="en-GB" sz="1800" smtClean="0"/>
              <a:t>: Order creating the Combatant Status Review Tribunal to review the status of each detainee at Guantanamo as an “enemy combatant”</a:t>
            </a:r>
          </a:p>
          <a:p>
            <a:pPr eaLnBrk="1" hangingPunct="1">
              <a:lnSpc>
                <a:spcPct val="80000"/>
              </a:lnSpc>
            </a:pPr>
            <a:r>
              <a:rPr lang="en-GB" sz="1800" b="1" smtClean="0"/>
              <a:t>Detainee Treatment Act (2005):</a:t>
            </a:r>
            <a:r>
              <a:rPr lang="en-GB" sz="1800" smtClean="0"/>
              <a:t> strips US courts of jurisdiction over habeas corpus petitions and vests exclusive review of final decisions of CSRTs and military commissions in the DC Circuit Court.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1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1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1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p:cNvSpPr>
            <a:spLocks noGrp="1" noChangeArrowheads="1"/>
          </p:cNvSpPr>
          <p:nvPr>
            <p:ph idx="1"/>
          </p:nvPr>
        </p:nvSpPr>
        <p:spPr>
          <a:xfrm>
            <a:off x="539750" y="1916113"/>
            <a:ext cx="8229600" cy="5792787"/>
          </a:xfrm>
        </p:spPr>
        <p:txBody>
          <a:bodyPr/>
          <a:lstStyle/>
          <a:p>
            <a:pPr eaLnBrk="1" hangingPunct="1">
              <a:lnSpc>
                <a:spcPct val="80000"/>
              </a:lnSpc>
            </a:pPr>
            <a:r>
              <a:rPr lang="en-US" sz="2000" b="1" i="1" smtClean="0"/>
              <a:t>Hamdan v. Rumsfeld et al.,</a:t>
            </a:r>
            <a:r>
              <a:rPr lang="en-US" sz="2000" smtClean="0"/>
              <a:t> United States, Judgment of the Supreme Court of the United States of 29 June 2006, 126 S.Ct. 2749 (2006): DTA did not preclude federal jurisdiction of pending habeas actions. </a:t>
            </a:r>
          </a:p>
          <a:p>
            <a:pPr eaLnBrk="1" hangingPunct="1">
              <a:lnSpc>
                <a:spcPct val="80000"/>
              </a:lnSpc>
            </a:pPr>
            <a:r>
              <a:rPr lang="en-GB" sz="2000" b="1" smtClean="0"/>
              <a:t>Military Commissions Act (2006):</a:t>
            </a:r>
            <a:r>
              <a:rPr lang="en-GB" sz="2000" smtClean="0"/>
              <a:t> Eliminated judicial review for any claims challenging any aspect of detention or treatment of all non-citizen detaine</a:t>
            </a:r>
            <a:r>
              <a:rPr lang="pl-PL" sz="2000" smtClean="0"/>
              <a:t>e</a:t>
            </a:r>
            <a:r>
              <a:rPr lang="en-GB" sz="2000" smtClean="0"/>
              <a:t>s determined to be “enemy combatants” and ratified CSRTs as substitute for habeas corpus</a:t>
            </a:r>
          </a:p>
          <a:p>
            <a:pPr eaLnBrk="1" hangingPunct="1">
              <a:lnSpc>
                <a:spcPct val="80000"/>
              </a:lnSpc>
            </a:pPr>
            <a:r>
              <a:rPr lang="en-US" sz="2000" b="1" i="1" smtClean="0"/>
              <a:t>Boumediene et al. v. Bush et al</a:t>
            </a:r>
            <a:r>
              <a:rPr lang="en-US" sz="2000" b="1" smtClean="0"/>
              <a:t>.,</a:t>
            </a:r>
            <a:r>
              <a:rPr lang="en-US" sz="2000" smtClean="0"/>
              <a:t> United States, Supreme Court, Judgment of 12 June 2008:  Guantanamo detainees retained the constitutional privilege of habeas corpus. Found the DTA’s procedures for reviewing detainees’ status were not adequate and effective substitute for habeas corpus. </a:t>
            </a:r>
          </a:p>
          <a:p>
            <a:pPr eaLnBrk="1" hangingPunct="1">
              <a:lnSpc>
                <a:spcPct val="80000"/>
              </a:lnSpc>
            </a:pPr>
            <a:endParaRPr lang="en-US" sz="2000" smtClean="0"/>
          </a:p>
        </p:txBody>
      </p:sp>
      <p:sp>
        <p:nvSpPr>
          <p:cNvPr id="38914" name="Prostokąt 2"/>
          <p:cNvSpPr>
            <a:spLocks noChangeArrowheads="1"/>
          </p:cNvSpPr>
          <p:nvPr/>
        </p:nvSpPr>
        <p:spPr bwMode="auto">
          <a:xfrm>
            <a:off x="1258888" y="260350"/>
            <a:ext cx="6408737" cy="1200150"/>
          </a:xfrm>
          <a:prstGeom prst="rect">
            <a:avLst/>
          </a:prstGeom>
          <a:noFill/>
          <a:ln w="9525">
            <a:noFill/>
            <a:miter lim="800000"/>
            <a:headEnd/>
            <a:tailEnd/>
          </a:ln>
        </p:spPr>
        <p:txBody>
          <a:bodyPr>
            <a:spAutoFit/>
          </a:bodyPr>
          <a:lstStyle/>
          <a:p>
            <a:r>
              <a:rPr lang="pl-PL" sz="2400" b="1" i="1">
                <a:solidFill>
                  <a:srgbClr val="0070C0"/>
                </a:solidFill>
              </a:rPr>
              <a:t>   </a:t>
            </a:r>
            <a:r>
              <a:rPr lang="en-GB" sz="2400" b="1" i="1">
                <a:solidFill>
                  <a:srgbClr val="0070C0"/>
                </a:solidFill>
              </a:rPr>
              <a:t>Contemporary </a:t>
            </a:r>
            <a:r>
              <a:rPr lang="pl-PL" sz="2400" b="1" i="1">
                <a:solidFill>
                  <a:srgbClr val="0070C0"/>
                </a:solidFill>
              </a:rPr>
              <a:t>practice</a:t>
            </a:r>
            <a:r>
              <a:rPr lang="en-GB" sz="2400" b="1" i="1">
                <a:solidFill>
                  <a:srgbClr val="0070C0"/>
                </a:solidFill>
              </a:rPr>
              <a:t> </a:t>
            </a:r>
            <a:r>
              <a:rPr lang="pl-PL" sz="2400" b="1" i="1">
                <a:solidFill>
                  <a:srgbClr val="0070C0"/>
                </a:solidFill>
              </a:rPr>
              <a:t/>
            </a:r>
            <a:br>
              <a:rPr lang="pl-PL" sz="2400" b="1" i="1">
                <a:solidFill>
                  <a:srgbClr val="0070C0"/>
                </a:solidFill>
              </a:rPr>
            </a:br>
            <a:r>
              <a:rPr lang="en-GB" sz="2400" b="1" i="1">
                <a:solidFill>
                  <a:srgbClr val="0070C0"/>
                </a:solidFill>
              </a:rPr>
              <a:t>The Guantanamo detainees </a:t>
            </a:r>
            <a:r>
              <a:rPr lang="en-GB" sz="2400"/>
              <a:t/>
            </a:r>
            <a:br>
              <a:rPr lang="en-GB" sz="2400"/>
            </a:br>
            <a:endParaRPr lang="pl-PL" sz="2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28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rrowheads="1"/>
          </p:cNvSpPr>
          <p:nvPr>
            <p:ph type="title"/>
          </p:nvPr>
        </p:nvSpPr>
        <p:spPr/>
        <p:txBody>
          <a:bodyPr/>
          <a:lstStyle/>
          <a:p>
            <a:pPr algn="ctr" eaLnBrk="1" hangingPunct="1"/>
            <a:r>
              <a:rPr lang="en-GB" sz="2400" b="1" i="1" dirty="0" smtClean="0">
                <a:solidFill>
                  <a:srgbClr val="0070C0"/>
                </a:solidFill>
              </a:rPr>
              <a:t>Non-international armed conflicts: </a:t>
            </a:r>
            <a:r>
              <a:rPr lang="pl-PL" sz="2400" b="1" i="1" dirty="0" smtClean="0">
                <a:solidFill>
                  <a:srgbClr val="0070C0"/>
                </a:solidFill>
              </a:rPr>
              <a:t/>
            </a:r>
            <a:br>
              <a:rPr lang="pl-PL" sz="2400" b="1" i="1" dirty="0" smtClean="0">
                <a:solidFill>
                  <a:srgbClr val="0070C0"/>
                </a:solidFill>
              </a:rPr>
            </a:br>
            <a:r>
              <a:rPr lang="en-GB" sz="2400" b="1" i="1" dirty="0" smtClean="0">
                <a:solidFill>
                  <a:srgbClr val="0070C0"/>
                </a:solidFill>
              </a:rPr>
              <a:t>What is the status of</a:t>
            </a:r>
            <a:r>
              <a:rPr lang="pl-PL" sz="2400" b="1" i="1" dirty="0" smtClean="0">
                <a:solidFill>
                  <a:srgbClr val="0070C0"/>
                </a:solidFill>
              </a:rPr>
              <a:t> </a:t>
            </a:r>
            <a:r>
              <a:rPr lang="pl-PL" sz="2400" b="1" i="1" dirty="0" err="1" smtClean="0">
                <a:solidFill>
                  <a:srgbClr val="0070C0"/>
                </a:solidFill>
              </a:rPr>
              <a:t>captured</a:t>
            </a:r>
            <a:r>
              <a:rPr lang="pl-PL" sz="2400" b="1" i="1" dirty="0" smtClean="0">
                <a:solidFill>
                  <a:srgbClr val="0070C0"/>
                </a:solidFill>
              </a:rPr>
              <a:t> </a:t>
            </a:r>
            <a:r>
              <a:rPr lang="pl-PL" sz="2400" b="1" i="1" dirty="0" err="1" smtClean="0">
                <a:solidFill>
                  <a:srgbClr val="0070C0"/>
                </a:solidFill>
              </a:rPr>
              <a:t>fighters</a:t>
            </a:r>
            <a:r>
              <a:rPr lang="en-GB" sz="2400" b="1" i="1" dirty="0" smtClean="0">
                <a:solidFill>
                  <a:srgbClr val="0070C0"/>
                </a:solidFill>
              </a:rPr>
              <a:t>? </a:t>
            </a:r>
            <a:endParaRPr lang="en-US" sz="2400" b="1" i="1" dirty="0" smtClean="0">
              <a:solidFill>
                <a:srgbClr val="0070C0"/>
              </a:solidFill>
            </a:endParaRPr>
          </a:p>
        </p:txBody>
      </p:sp>
      <p:sp>
        <p:nvSpPr>
          <p:cNvPr id="154627" name="Rectangle 3"/>
          <p:cNvSpPr>
            <a:spLocks noGrp="1" noChangeArrowheads="1"/>
          </p:cNvSpPr>
          <p:nvPr>
            <p:ph idx="1"/>
          </p:nvPr>
        </p:nvSpPr>
        <p:spPr>
          <a:xfrm>
            <a:off x="468313" y="1916113"/>
            <a:ext cx="8229600" cy="3849687"/>
          </a:xfrm>
        </p:spPr>
        <p:txBody>
          <a:bodyPr/>
          <a:lstStyle/>
          <a:p>
            <a:pPr eaLnBrk="1" hangingPunct="1"/>
            <a:r>
              <a:rPr lang="en-GB" sz="2400" dirty="0" smtClean="0"/>
              <a:t>Absence of POW status</a:t>
            </a:r>
          </a:p>
          <a:p>
            <a:pPr eaLnBrk="1" hangingPunct="1"/>
            <a:r>
              <a:rPr lang="en-GB" sz="2400" dirty="0" smtClean="0"/>
              <a:t>General protections apply to captured persons no longer taking an active part in hostilities</a:t>
            </a:r>
          </a:p>
          <a:p>
            <a:pPr lvl="1" eaLnBrk="1" hangingPunct="1"/>
            <a:r>
              <a:rPr lang="en-GB" sz="2400" dirty="0" smtClean="0"/>
              <a:t>Common Article 3 of the GCs</a:t>
            </a:r>
            <a:r>
              <a:rPr lang="pl-PL" sz="2400" dirty="0" smtClean="0"/>
              <a:t> (</a:t>
            </a:r>
            <a:r>
              <a:rPr lang="pl-PL" sz="2400" dirty="0" err="1" smtClean="0"/>
              <a:t>e.g</a:t>
            </a:r>
            <a:r>
              <a:rPr lang="pl-PL" sz="2400" dirty="0" smtClean="0"/>
              <a:t>., </a:t>
            </a:r>
            <a:r>
              <a:rPr lang="pl-PL" sz="2400" dirty="0" err="1" smtClean="0"/>
              <a:t>right</a:t>
            </a:r>
            <a:r>
              <a:rPr lang="pl-PL" sz="2400" dirty="0" smtClean="0"/>
              <a:t> to life, </a:t>
            </a:r>
            <a:r>
              <a:rPr lang="pl-PL" sz="2400" dirty="0" err="1" smtClean="0"/>
              <a:t>respect</a:t>
            </a:r>
            <a:r>
              <a:rPr lang="pl-PL" sz="2400" dirty="0" smtClean="0"/>
              <a:t> of </a:t>
            </a:r>
            <a:r>
              <a:rPr lang="pl-PL" sz="2400" dirty="0" err="1" smtClean="0"/>
              <a:t>human</a:t>
            </a:r>
            <a:r>
              <a:rPr lang="pl-PL" sz="2400" dirty="0" smtClean="0"/>
              <a:t> </a:t>
            </a:r>
            <a:r>
              <a:rPr lang="pl-PL" sz="2400" dirty="0" err="1" smtClean="0"/>
              <a:t>dignity</a:t>
            </a:r>
            <a:r>
              <a:rPr lang="pl-PL" sz="2400" dirty="0" smtClean="0"/>
              <a:t>, </a:t>
            </a:r>
            <a:r>
              <a:rPr lang="pl-PL" sz="2400" dirty="0" err="1" smtClean="0"/>
              <a:t>judicial</a:t>
            </a:r>
            <a:r>
              <a:rPr lang="pl-PL" sz="2400" dirty="0" smtClean="0"/>
              <a:t> </a:t>
            </a:r>
            <a:r>
              <a:rPr lang="pl-PL" sz="2400" dirty="0" err="1" smtClean="0"/>
              <a:t>guarantees</a:t>
            </a:r>
            <a:r>
              <a:rPr lang="pl-PL" sz="2400" dirty="0" smtClean="0"/>
              <a:t>)</a:t>
            </a:r>
            <a:endParaRPr lang="en-GB" sz="2400" dirty="0" smtClean="0"/>
          </a:p>
          <a:p>
            <a:pPr lvl="1" eaLnBrk="1" hangingPunct="1"/>
            <a:r>
              <a:rPr lang="en-GB" sz="2400" dirty="0" smtClean="0"/>
              <a:t>Arts. 4, 5 and 6 of Additional Protocol II of 1977</a:t>
            </a:r>
            <a:endParaRPr lang="pl-PL" sz="2400" dirty="0" smtClean="0"/>
          </a:p>
          <a:p>
            <a:pPr lvl="1" eaLnBrk="1" hangingPunct="1"/>
            <a:r>
              <a:rPr lang="pl-PL" sz="2400" dirty="0" err="1" smtClean="0"/>
              <a:t>Human</a:t>
            </a:r>
            <a:r>
              <a:rPr lang="pl-PL" sz="2400" dirty="0" smtClean="0"/>
              <a:t> </a:t>
            </a:r>
            <a:r>
              <a:rPr lang="pl-PL" sz="2400" dirty="0" err="1" smtClean="0"/>
              <a:t>rights</a:t>
            </a:r>
            <a:r>
              <a:rPr lang="pl-PL" sz="2400" dirty="0" smtClean="0"/>
              <a:t> law </a:t>
            </a:r>
            <a:r>
              <a:rPr lang="pl-PL" sz="2400" dirty="0" err="1" smtClean="0"/>
              <a:t>remains</a:t>
            </a:r>
            <a:r>
              <a:rPr lang="pl-PL" sz="2400" dirty="0" smtClean="0"/>
              <a:t> </a:t>
            </a:r>
            <a:r>
              <a:rPr lang="pl-PL" sz="2400" dirty="0" err="1" smtClean="0"/>
              <a:t>applicable</a:t>
            </a:r>
            <a:endParaRPr lang="pl-PL" sz="24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6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46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46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p:cNvSpPr>
            <a:spLocks noGrp="1" noChangeArrowheads="1"/>
          </p:cNvSpPr>
          <p:nvPr>
            <p:ph type="title" idx="4294967295"/>
          </p:nvPr>
        </p:nvSpPr>
        <p:spPr>
          <a:xfrm>
            <a:off x="539750" y="188913"/>
            <a:ext cx="7772400" cy="1143000"/>
          </a:xfrm>
        </p:spPr>
        <p:txBody>
          <a:bodyPr anchor="ctr"/>
          <a:lstStyle/>
          <a:p>
            <a:pPr algn="ctr" eaLnBrk="1" hangingPunct="1"/>
            <a:r>
              <a:rPr lang="en-US" sz="2500" b="1" i="1" smtClean="0">
                <a:solidFill>
                  <a:schemeClr val="hlink"/>
                </a:solidFill>
              </a:rPr>
              <a:t>Wounded, sick and shipwrecked</a:t>
            </a:r>
            <a:endParaRPr lang="pl-PL" sz="2500" b="1" i="1" smtClean="0">
              <a:solidFill>
                <a:schemeClr val="hlink"/>
              </a:solidFill>
            </a:endParaRPr>
          </a:p>
        </p:txBody>
      </p:sp>
      <p:sp>
        <p:nvSpPr>
          <p:cNvPr id="56322" name="Rectangle 3"/>
          <p:cNvSpPr>
            <a:spLocks noGrp="1" noChangeArrowheads="1"/>
          </p:cNvSpPr>
          <p:nvPr>
            <p:ph type="body" idx="4294967295"/>
          </p:nvPr>
        </p:nvSpPr>
        <p:spPr>
          <a:xfrm>
            <a:off x="914400" y="2286000"/>
            <a:ext cx="7772400" cy="4114800"/>
          </a:xfrm>
        </p:spPr>
        <p:txBody>
          <a:bodyPr/>
          <a:lstStyle/>
          <a:p>
            <a:pPr eaLnBrk="1" hangingPunct="1"/>
            <a:r>
              <a:rPr lang="en-US" sz="2100" b="1" smtClean="0">
                <a:cs typeface="Times New Roman" pitchFamily="18" charset="0"/>
              </a:rPr>
              <a:t>Wounded soldiers – protection by a multilateral treaty since 1864; shipwrecked – since 1899; sick – since 1906 ; a</a:t>
            </a:r>
            <a:r>
              <a:rPr lang="pl-PL" sz="2100" b="1" smtClean="0"/>
              <a:t>t</a:t>
            </a:r>
            <a:r>
              <a:rPr lang="en-US" sz="2100" b="1" smtClean="0">
                <a:cs typeface="Times New Roman" pitchFamily="18" charset="0"/>
              </a:rPr>
              <a:t> present – GC I &amp; II 1949 and PA I &amp; II 1977</a:t>
            </a:r>
          </a:p>
          <a:p>
            <a:pPr eaLnBrk="1" hangingPunct="1"/>
            <a:r>
              <a:rPr lang="en-US" sz="2100" b="1" smtClean="0">
                <a:cs typeface="Times New Roman" pitchFamily="18" charset="0"/>
              </a:rPr>
              <a:t> </a:t>
            </a:r>
            <a:r>
              <a:rPr lang="pl-PL" sz="2100" b="1" smtClean="0"/>
              <a:t>I</a:t>
            </a:r>
            <a:r>
              <a:rPr lang="en-US" sz="2100" b="1" smtClean="0">
                <a:cs typeface="Times New Roman" pitchFamily="18" charset="0"/>
              </a:rPr>
              <a:t>nclud</a:t>
            </a:r>
            <a:r>
              <a:rPr lang="pl-PL" sz="2100" b="1" smtClean="0"/>
              <a:t>e</a:t>
            </a:r>
            <a:r>
              <a:rPr lang="en-US" sz="2100" b="1" smtClean="0">
                <a:cs typeface="Times New Roman" pitchFamily="18" charset="0"/>
              </a:rPr>
              <a:t>s </a:t>
            </a:r>
            <a:r>
              <a:rPr lang="pl-PL" sz="2100" b="1" smtClean="0"/>
              <a:t>the </a:t>
            </a:r>
            <a:r>
              <a:rPr lang="en-US" sz="2100" b="1" smtClean="0">
                <a:cs typeface="Times New Roman" pitchFamily="18" charset="0"/>
              </a:rPr>
              <a:t>protection of: </a:t>
            </a:r>
          </a:p>
          <a:p>
            <a:pPr eaLnBrk="1" hangingPunct="1">
              <a:buFont typeface="Wingdings" pitchFamily="2" charset="2"/>
              <a:buNone/>
            </a:pPr>
            <a:r>
              <a:rPr lang="pl-PL" sz="2100" b="1" smtClean="0"/>
              <a:t>     - </a:t>
            </a:r>
            <a:r>
              <a:rPr lang="en-US" sz="2100" b="1" smtClean="0">
                <a:cs typeface="Times New Roman" pitchFamily="18" charset="0"/>
              </a:rPr>
              <a:t>medical and religious personnel (same status), </a:t>
            </a:r>
          </a:p>
          <a:p>
            <a:pPr eaLnBrk="1" hangingPunct="1">
              <a:buFont typeface="Wingdings" pitchFamily="2" charset="2"/>
              <a:buNone/>
            </a:pPr>
            <a:r>
              <a:rPr lang="en-US" sz="2100" smtClean="0">
                <a:latin typeface="Times New Roman" pitchFamily="18" charset="0"/>
                <a:cs typeface="Times New Roman" pitchFamily="18" charset="0"/>
              </a:rPr>
              <a:t>    </a:t>
            </a:r>
            <a:r>
              <a:rPr lang="en-US" sz="2100" b="1" smtClean="0">
                <a:cs typeface="Times New Roman" pitchFamily="18" charset="0"/>
              </a:rPr>
              <a:t> </a:t>
            </a:r>
            <a:r>
              <a:rPr lang="pl-PL" sz="2100" b="1" smtClean="0">
                <a:latin typeface="Arial" charset="0"/>
                <a:cs typeface="Times New Roman" pitchFamily="18" charset="0"/>
              </a:rPr>
              <a:t> </a:t>
            </a:r>
            <a:r>
              <a:rPr lang="pl-PL" sz="2100" b="1" smtClean="0"/>
              <a:t>- </a:t>
            </a:r>
            <a:r>
              <a:rPr lang="en-US" sz="2100" b="1" smtClean="0">
                <a:cs typeface="Times New Roman" pitchFamily="18" charset="0"/>
              </a:rPr>
              <a:t>medical units, e.g. hospitals, blood transfusion centers, medical depots, </a:t>
            </a:r>
          </a:p>
          <a:p>
            <a:pPr eaLnBrk="1" hangingPunct="1">
              <a:buFont typeface="Wingdings" pitchFamily="2" charset="2"/>
              <a:buNone/>
            </a:pPr>
            <a:r>
              <a:rPr lang="pl-PL" sz="2100" b="1" smtClean="0"/>
              <a:t>     - </a:t>
            </a:r>
            <a:r>
              <a:rPr lang="en-US" sz="2100" b="1" smtClean="0">
                <a:cs typeface="Times New Roman" pitchFamily="18" charset="0"/>
              </a:rPr>
              <a:t>medical transports – vehicles, ships, aircrafts</a:t>
            </a:r>
          </a:p>
          <a:p>
            <a:pPr eaLnBrk="1" hangingPunct="1">
              <a:buFont typeface="Wingdings" pitchFamily="2" charset="2"/>
              <a:buNone/>
            </a:pPr>
            <a:endParaRPr lang="en-US" sz="2100" b="1" smtClean="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6321"/>
                                        </p:tgtEl>
                                        <p:attrNameLst>
                                          <p:attrName>style.visibility</p:attrName>
                                        </p:attrNameLst>
                                      </p:cBhvr>
                                      <p:to>
                                        <p:strVal val="visible"/>
                                      </p:to>
                                    </p:set>
                                    <p:anim calcmode="lin" valueType="num">
                                      <p:cBhvr>
                                        <p:cTn id="7" dur="1000" fill="hold"/>
                                        <p:tgtEl>
                                          <p:spTgt spid="56321"/>
                                        </p:tgtEl>
                                        <p:attrNameLst>
                                          <p:attrName>ppt_x</p:attrName>
                                        </p:attrNameLst>
                                      </p:cBhvr>
                                      <p:tavLst>
                                        <p:tav tm="0">
                                          <p:val>
                                            <p:strVal val="#ppt_x-.2"/>
                                          </p:val>
                                        </p:tav>
                                        <p:tav tm="100000">
                                          <p:val>
                                            <p:strVal val="#ppt_x"/>
                                          </p:val>
                                        </p:tav>
                                      </p:tavLst>
                                    </p:anim>
                                    <p:anim calcmode="lin" valueType="num">
                                      <p:cBhvr>
                                        <p:cTn id="8" dur="1000" fill="hold"/>
                                        <p:tgtEl>
                                          <p:spTgt spid="56321"/>
                                        </p:tgtEl>
                                        <p:attrNameLst>
                                          <p:attrName>ppt_y</p:attrName>
                                        </p:attrNameLst>
                                      </p:cBhvr>
                                      <p:tavLst>
                                        <p:tav tm="0">
                                          <p:val>
                                            <p:strVal val="#ppt_y"/>
                                          </p:val>
                                        </p:tav>
                                        <p:tav tm="100000">
                                          <p:val>
                                            <p:strVal val="#ppt_y"/>
                                          </p:val>
                                        </p:tav>
                                      </p:tavLst>
                                    </p:anim>
                                    <p:animEffect transition="in" filter="wipe(right)" prLst="gradientSize: 0.1">
                                      <p:cBhvr>
                                        <p:cTn id="9" dur="1000"/>
                                        <p:tgtEl>
                                          <p:spTgt spid="56321"/>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6322">
                                            <p:txEl>
                                              <p:pRg st="0" end="0"/>
                                            </p:txEl>
                                          </p:spTgt>
                                        </p:tgtEl>
                                        <p:attrNameLst>
                                          <p:attrName>style.visibility</p:attrName>
                                        </p:attrNameLst>
                                      </p:cBhvr>
                                      <p:to>
                                        <p:strVal val="visible"/>
                                      </p:to>
                                    </p:set>
                                    <p:animEffect transition="in" filter="fade">
                                      <p:cBhvr>
                                        <p:cTn id="14" dur="500"/>
                                        <p:tgtEl>
                                          <p:spTgt spid="56322">
                                            <p:txEl>
                                              <p:pRg st="0" end="0"/>
                                            </p:txEl>
                                          </p:spTgt>
                                        </p:tgtEl>
                                      </p:cBhvr>
                                    </p:animEffect>
                                    <p:anim calcmode="lin" valueType="num">
                                      <p:cBhvr>
                                        <p:cTn id="15" dur="500" fill="hold"/>
                                        <p:tgtEl>
                                          <p:spTgt spid="5632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322">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6322">
                                            <p:txEl>
                                              <p:pRg st="1" end="1"/>
                                            </p:txEl>
                                          </p:spTgt>
                                        </p:tgtEl>
                                        <p:attrNameLst>
                                          <p:attrName>style.visibility</p:attrName>
                                        </p:attrNameLst>
                                      </p:cBhvr>
                                      <p:to>
                                        <p:strVal val="visible"/>
                                      </p:to>
                                    </p:set>
                                    <p:animEffect transition="in" filter="fade">
                                      <p:cBhvr>
                                        <p:cTn id="21" dur="500"/>
                                        <p:tgtEl>
                                          <p:spTgt spid="56322">
                                            <p:txEl>
                                              <p:pRg st="1" end="1"/>
                                            </p:txEl>
                                          </p:spTgt>
                                        </p:tgtEl>
                                      </p:cBhvr>
                                    </p:animEffect>
                                    <p:anim calcmode="lin" valueType="num">
                                      <p:cBhvr>
                                        <p:cTn id="22" dur="500" fill="hold"/>
                                        <p:tgtEl>
                                          <p:spTgt spid="56322">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56322">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56322">
                                            <p:txEl>
                                              <p:pRg st="2" end="2"/>
                                            </p:txEl>
                                          </p:spTgt>
                                        </p:tgtEl>
                                        <p:attrNameLst>
                                          <p:attrName>style.visibility</p:attrName>
                                        </p:attrNameLst>
                                      </p:cBhvr>
                                      <p:to>
                                        <p:strVal val="visible"/>
                                      </p:to>
                                    </p:set>
                                    <p:animEffect transition="in" filter="fade">
                                      <p:cBhvr>
                                        <p:cTn id="28" dur="500"/>
                                        <p:tgtEl>
                                          <p:spTgt spid="56322">
                                            <p:txEl>
                                              <p:pRg st="2" end="2"/>
                                            </p:txEl>
                                          </p:spTgt>
                                        </p:tgtEl>
                                      </p:cBhvr>
                                    </p:animEffect>
                                    <p:anim calcmode="lin" valueType="num">
                                      <p:cBhvr>
                                        <p:cTn id="29" dur="500" fill="hold"/>
                                        <p:tgtEl>
                                          <p:spTgt spid="56322">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56322">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56322">
                                            <p:txEl>
                                              <p:pRg st="3" end="3"/>
                                            </p:txEl>
                                          </p:spTgt>
                                        </p:tgtEl>
                                        <p:attrNameLst>
                                          <p:attrName>style.visibility</p:attrName>
                                        </p:attrNameLst>
                                      </p:cBhvr>
                                      <p:to>
                                        <p:strVal val="visible"/>
                                      </p:to>
                                    </p:set>
                                    <p:animEffect transition="in" filter="fade">
                                      <p:cBhvr>
                                        <p:cTn id="35" dur="500"/>
                                        <p:tgtEl>
                                          <p:spTgt spid="56322">
                                            <p:txEl>
                                              <p:pRg st="3" end="3"/>
                                            </p:txEl>
                                          </p:spTgt>
                                        </p:tgtEl>
                                      </p:cBhvr>
                                    </p:animEffect>
                                    <p:anim calcmode="lin" valueType="num">
                                      <p:cBhvr>
                                        <p:cTn id="36" dur="500" fill="hold"/>
                                        <p:tgtEl>
                                          <p:spTgt spid="56322">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56322">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56322">
                                            <p:txEl>
                                              <p:pRg st="4" end="4"/>
                                            </p:txEl>
                                          </p:spTgt>
                                        </p:tgtEl>
                                        <p:attrNameLst>
                                          <p:attrName>style.visibility</p:attrName>
                                        </p:attrNameLst>
                                      </p:cBhvr>
                                      <p:to>
                                        <p:strVal val="visible"/>
                                      </p:to>
                                    </p:set>
                                    <p:animEffect transition="in" filter="fade">
                                      <p:cBhvr>
                                        <p:cTn id="42" dur="500"/>
                                        <p:tgtEl>
                                          <p:spTgt spid="56322">
                                            <p:txEl>
                                              <p:pRg st="4" end="4"/>
                                            </p:txEl>
                                          </p:spTgt>
                                        </p:tgtEl>
                                      </p:cBhvr>
                                    </p:animEffect>
                                    <p:anim calcmode="lin" valueType="num">
                                      <p:cBhvr>
                                        <p:cTn id="43" dur="500" fill="hold"/>
                                        <p:tgtEl>
                                          <p:spTgt spid="56322">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56322">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1" grpId="0"/>
      <p:bldP spid="5632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026"/>
          <p:cNvSpPr>
            <a:spLocks noGrp="1" noChangeArrowheads="1"/>
          </p:cNvSpPr>
          <p:nvPr/>
        </p:nvSpPr>
        <p:spPr bwMode="auto">
          <a:xfrm>
            <a:off x="179388" y="404813"/>
            <a:ext cx="7772400" cy="1143000"/>
          </a:xfrm>
          <a:prstGeom prst="rect">
            <a:avLst/>
          </a:prstGeom>
          <a:noFill/>
          <a:ln w="9525">
            <a:noFill/>
            <a:miter lim="800000"/>
            <a:headEnd/>
            <a:tailEnd/>
          </a:ln>
        </p:spPr>
        <p:txBody>
          <a:bodyPr anchor="ctr"/>
          <a:lstStyle/>
          <a:p>
            <a:pPr algn="ctr" eaLnBrk="0" hangingPunct="0"/>
            <a:r>
              <a:rPr lang="pl-PL" sz="2800" b="1" i="1">
                <a:solidFill>
                  <a:srgbClr val="0070C0"/>
                </a:solidFill>
              </a:rPr>
              <a:t>Treaties – prisoners of war</a:t>
            </a:r>
          </a:p>
        </p:txBody>
      </p:sp>
      <p:sp>
        <p:nvSpPr>
          <p:cNvPr id="17410" name="Rectangle 1027"/>
          <p:cNvSpPr>
            <a:spLocks noGrp="1" noChangeArrowheads="1"/>
          </p:cNvSpPr>
          <p:nvPr/>
        </p:nvSpPr>
        <p:spPr bwMode="auto">
          <a:xfrm>
            <a:off x="685800" y="2147888"/>
            <a:ext cx="7772400" cy="4114800"/>
          </a:xfrm>
          <a:prstGeom prst="rect">
            <a:avLst/>
          </a:prstGeom>
          <a:noFill/>
          <a:ln w="9525">
            <a:noFill/>
            <a:miter lim="800000"/>
            <a:headEnd/>
            <a:tailEnd/>
          </a:ln>
        </p:spPr>
        <p:txBody>
          <a:bodyPr/>
          <a:lstStyle/>
          <a:p>
            <a:pPr eaLnBrk="0" hangingPunct="0">
              <a:lnSpc>
                <a:spcPct val="70000"/>
              </a:lnSpc>
              <a:buClr>
                <a:schemeClr val="tx1"/>
              </a:buClr>
              <a:buSzPts val="3200"/>
              <a:buFont typeface="Times New Roman" pitchFamily="18" charset="0"/>
              <a:buNone/>
            </a:pPr>
            <a:endParaRPr lang="pl-PL" sz="3200"/>
          </a:p>
          <a:p>
            <a:pPr eaLnBrk="0" hangingPunct="0">
              <a:lnSpc>
                <a:spcPct val="110000"/>
              </a:lnSpc>
              <a:buClr>
                <a:schemeClr val="tx1"/>
              </a:buClr>
              <a:buSzPts val="3200"/>
            </a:pPr>
            <a:r>
              <a:rPr lang="pl-PL" sz="3200"/>
              <a:t>- 1899 HR</a:t>
            </a:r>
          </a:p>
          <a:p>
            <a:pPr eaLnBrk="0" hangingPunct="0">
              <a:lnSpc>
                <a:spcPct val="110000"/>
              </a:lnSpc>
              <a:buClr>
                <a:schemeClr val="tx1"/>
              </a:buClr>
              <a:buSzPts val="3200"/>
            </a:pPr>
            <a:r>
              <a:rPr lang="pl-PL" sz="3200"/>
              <a:t>- 1907 HR</a:t>
            </a:r>
          </a:p>
          <a:p>
            <a:pPr eaLnBrk="0" hangingPunct="0">
              <a:lnSpc>
                <a:spcPct val="110000"/>
              </a:lnSpc>
              <a:buClr>
                <a:schemeClr val="tx1"/>
              </a:buClr>
              <a:buSzPts val="3200"/>
              <a:buFont typeface="Times New Roman" pitchFamily="18" charset="0"/>
              <a:buNone/>
            </a:pPr>
            <a:r>
              <a:rPr lang="pl-PL" sz="3200"/>
              <a:t>- </a:t>
            </a:r>
            <a:r>
              <a:rPr lang="pl-PL" sz="3200">
                <a:solidFill>
                  <a:schemeClr val="accent2"/>
                </a:solidFill>
              </a:rPr>
              <a:t>1929 II GC</a:t>
            </a:r>
          </a:p>
          <a:p>
            <a:pPr eaLnBrk="0" hangingPunct="0">
              <a:lnSpc>
                <a:spcPct val="110000"/>
              </a:lnSpc>
              <a:buClr>
                <a:schemeClr val="tx1"/>
              </a:buClr>
              <a:buSzPts val="3200"/>
              <a:buFont typeface="Times New Roman" pitchFamily="18" charset="0"/>
              <a:buNone/>
            </a:pPr>
            <a:r>
              <a:rPr lang="pl-PL" sz="3200"/>
              <a:t>- 1949 III GC</a:t>
            </a:r>
          </a:p>
          <a:p>
            <a:pPr eaLnBrk="0" hangingPunct="0">
              <a:lnSpc>
                <a:spcPct val="110000"/>
              </a:lnSpc>
              <a:buClr>
                <a:schemeClr val="tx1"/>
              </a:buClr>
              <a:buSzPts val="3200"/>
              <a:buFont typeface="Times New Roman" pitchFamily="18" charset="0"/>
              <a:buNone/>
            </a:pPr>
            <a:r>
              <a:rPr lang="pl-PL" sz="3200"/>
              <a:t>- 1977 I PA</a:t>
            </a:r>
          </a:p>
        </p:txBody>
      </p:sp>
      <p:pic>
        <p:nvPicPr>
          <p:cNvPr id="17411" name="Picture 1028" descr="POW"/>
          <p:cNvPicPr>
            <a:picLocks noChangeAspect="1" noChangeArrowheads="1"/>
          </p:cNvPicPr>
          <p:nvPr/>
        </p:nvPicPr>
        <p:blipFill>
          <a:blip r:embed="rId2" cstate="print"/>
          <a:srcRect/>
          <a:stretch>
            <a:fillRect/>
          </a:stretch>
        </p:blipFill>
        <p:spPr bwMode="auto">
          <a:xfrm>
            <a:off x="4191000" y="2667000"/>
            <a:ext cx="2914650" cy="2286000"/>
          </a:xfrm>
          <a:prstGeom prst="rect">
            <a:avLst/>
          </a:prstGeom>
          <a:noFill/>
          <a:ln w="9525">
            <a:noFill/>
            <a:miter lim="800000"/>
            <a:headEnd/>
            <a:tailEnd/>
          </a:ln>
        </p:spPr>
      </p:pic>
    </p:spTree>
  </p:cSld>
  <p:clrMapOvr>
    <a:masterClrMapping/>
  </p:clrMapOvr>
  <p:transition advTm="129547">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Rectangle 2"/>
          <p:cNvSpPr>
            <a:spLocks noGrp="1" noChangeArrowheads="1"/>
          </p:cNvSpPr>
          <p:nvPr>
            <p:ph type="title" idx="4294967295"/>
          </p:nvPr>
        </p:nvSpPr>
        <p:spPr>
          <a:xfrm>
            <a:off x="179388" y="333375"/>
            <a:ext cx="7772400" cy="1143000"/>
          </a:xfrm>
        </p:spPr>
        <p:txBody>
          <a:bodyPr anchor="ctr"/>
          <a:lstStyle/>
          <a:p>
            <a:pPr algn="ctr" eaLnBrk="1" hangingPunct="1"/>
            <a:r>
              <a:rPr lang="pl-PL" sz="2500" b="1" smtClean="0">
                <a:latin typeface="Arial" charset="0"/>
              </a:rPr>
              <a:t/>
            </a:r>
            <a:br>
              <a:rPr lang="pl-PL" sz="2500" b="1" smtClean="0">
                <a:latin typeface="Arial" charset="0"/>
              </a:rPr>
            </a:br>
            <a:r>
              <a:rPr lang="pl-PL" sz="2500" b="1" smtClean="0">
                <a:latin typeface="Arial" charset="0"/>
              </a:rPr>
              <a:t/>
            </a:r>
            <a:br>
              <a:rPr lang="pl-PL" sz="2500" b="1" smtClean="0">
                <a:latin typeface="Arial" charset="0"/>
              </a:rPr>
            </a:br>
            <a:r>
              <a:rPr lang="pl-PL" sz="2500" b="1" smtClean="0">
                <a:latin typeface="Arial" charset="0"/>
              </a:rPr>
              <a:t/>
            </a:r>
            <a:br>
              <a:rPr lang="pl-PL" sz="2500" b="1" smtClean="0">
                <a:latin typeface="Arial" charset="0"/>
              </a:rPr>
            </a:br>
            <a:r>
              <a:rPr lang="en-US" sz="2500" b="1" i="1" smtClean="0">
                <a:solidFill>
                  <a:schemeClr val="hlink"/>
                </a:solidFill>
              </a:rPr>
              <a:t>Wounded, sick and shipwrecked</a:t>
            </a:r>
            <a:br>
              <a:rPr lang="en-US" sz="2500" b="1" i="1" smtClean="0">
                <a:solidFill>
                  <a:schemeClr val="hlink"/>
                </a:solidFill>
              </a:rPr>
            </a:br>
            <a:r>
              <a:rPr lang="en-US" smtClean="0">
                <a:cs typeface="Times New Roman" pitchFamily="18" charset="0"/>
              </a:rPr>
              <a:t> </a:t>
            </a:r>
            <a:r>
              <a:rPr lang="pl-PL" smtClean="0">
                <a:cs typeface="Times New Roman" pitchFamily="18" charset="0"/>
              </a:rPr>
              <a:t/>
            </a:r>
            <a:br>
              <a:rPr lang="pl-PL" smtClean="0">
                <a:cs typeface="Times New Roman" pitchFamily="18" charset="0"/>
              </a:rPr>
            </a:br>
            <a:endParaRPr lang="pl-PL" smtClean="0">
              <a:cs typeface="Times New Roman" pitchFamily="18" charset="0"/>
            </a:endParaRPr>
          </a:p>
        </p:txBody>
      </p:sp>
      <p:sp>
        <p:nvSpPr>
          <p:cNvPr id="57346" name="Rectangle 3"/>
          <p:cNvSpPr>
            <a:spLocks noGrp="1" noChangeArrowheads="1"/>
          </p:cNvSpPr>
          <p:nvPr>
            <p:ph type="body" idx="4294967295"/>
          </p:nvPr>
        </p:nvSpPr>
        <p:spPr>
          <a:xfrm>
            <a:off x="685800" y="1828800"/>
            <a:ext cx="7772400" cy="4114800"/>
          </a:xfrm>
        </p:spPr>
        <p:txBody>
          <a:bodyPr/>
          <a:lstStyle/>
          <a:p>
            <a:pPr eaLnBrk="1" hangingPunct="1">
              <a:lnSpc>
                <a:spcPct val="90000"/>
              </a:lnSpc>
            </a:pPr>
            <a:r>
              <a:rPr lang="en-US" sz="2400" b="1" smtClean="0">
                <a:cs typeface="Times New Roman" pitchFamily="18" charset="0"/>
              </a:rPr>
              <a:t>Until 1949 – only military; 1949 –civilian covered, different scope of protection; 1977 – almost same status of military and civilian</a:t>
            </a:r>
          </a:p>
          <a:p>
            <a:pPr eaLnBrk="1" hangingPunct="1">
              <a:lnSpc>
                <a:spcPct val="90000"/>
              </a:lnSpc>
            </a:pPr>
            <a:r>
              <a:rPr lang="en-US" sz="2400" b="1" smtClean="0">
                <a:cs typeface="Times New Roman" pitchFamily="18" charset="0"/>
              </a:rPr>
              <a:t> 1977 - </a:t>
            </a:r>
            <a:r>
              <a:rPr lang="pl-PL" sz="2400" b="1" smtClean="0"/>
              <a:t>b</a:t>
            </a:r>
            <a:r>
              <a:rPr lang="en-US" sz="2400" b="1" smtClean="0">
                <a:cs typeface="Times New Roman" pitchFamily="18" charset="0"/>
              </a:rPr>
              <a:t>road definitions, e.g. “wounded and sick” cover infirm, expectant mothers, maternity cases, new-born babies, who refrain from any act of hostility</a:t>
            </a:r>
          </a:p>
          <a:p>
            <a:pPr eaLnBrk="1" hangingPunct="1">
              <a:lnSpc>
                <a:spcPct val="90000"/>
              </a:lnSpc>
            </a:pPr>
            <a:r>
              <a:rPr lang="en-US" sz="2400" b="1" smtClean="0">
                <a:cs typeface="Times New Roman" pitchFamily="18" charset="0"/>
              </a:rPr>
              <a:t> Wounded and sick </a:t>
            </a:r>
            <a:r>
              <a:rPr lang="pl-PL" sz="2400" b="1" smtClean="0">
                <a:cs typeface="Times New Roman" pitchFamily="18" charset="0"/>
              </a:rPr>
              <a:t>combatants</a:t>
            </a:r>
            <a:r>
              <a:rPr lang="pl-PL" sz="2400" b="1" smtClean="0">
                <a:latin typeface="Arial" charset="0"/>
                <a:cs typeface="Times New Roman" pitchFamily="18" charset="0"/>
              </a:rPr>
              <a:t> </a:t>
            </a:r>
            <a:r>
              <a:rPr lang="en-US" sz="2400" b="1" smtClean="0">
                <a:cs typeface="Times New Roman" pitchFamily="18" charset="0"/>
              </a:rPr>
              <a:t> who fall into enemy hands shall be POW (Art.14 GC I)</a:t>
            </a:r>
          </a:p>
          <a:p>
            <a:pPr eaLnBrk="1" hangingPunct="1">
              <a:lnSpc>
                <a:spcPct val="90000"/>
              </a:lnSpc>
              <a:buFont typeface="Wingdings" pitchFamily="2" charset="2"/>
              <a:buNone/>
            </a:pPr>
            <a:r>
              <a:rPr lang="en-US" sz="2600" b="1" smtClean="0">
                <a:cs typeface="Times New Roman" pitchFamily="18" charset="0"/>
              </a:rPr>
              <a:t>     </a:t>
            </a:r>
          </a:p>
          <a:p>
            <a:pPr eaLnBrk="1" hangingPunct="1">
              <a:lnSpc>
                <a:spcPct val="90000"/>
              </a:lnSpc>
              <a:buFont typeface="Wingdings" pitchFamily="2" charset="2"/>
              <a:buNone/>
            </a:pPr>
            <a:r>
              <a:rPr lang="en-US" sz="2600" b="1" smtClean="0">
                <a:cs typeface="Times New Roman" pitchFamily="18" charset="0"/>
              </a:rPr>
              <a:t>     </a:t>
            </a:r>
            <a:endParaRPr lang="pl-PL" sz="2600" smtClean="0">
              <a:cs typeface="Times New Roman" pitchFamily="18" charset="0"/>
            </a:endParaRPr>
          </a:p>
          <a:p>
            <a:pPr eaLnBrk="1" hangingPunct="1">
              <a:lnSpc>
                <a:spcPct val="90000"/>
              </a:lnSpc>
              <a:buFont typeface="Wingdings" pitchFamily="2" charset="2"/>
              <a:buNone/>
            </a:pPr>
            <a:r>
              <a:rPr lang="en-US" sz="2600" b="1" smtClean="0">
                <a:cs typeface="Times New Roman" pitchFamily="18" charset="0"/>
              </a:rPr>
              <a:t>     </a:t>
            </a:r>
            <a:endParaRPr lang="pl-PL" sz="260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7345"/>
                                        </p:tgtEl>
                                        <p:attrNameLst>
                                          <p:attrName>style.visibility</p:attrName>
                                        </p:attrNameLst>
                                      </p:cBhvr>
                                      <p:to>
                                        <p:strVal val="visible"/>
                                      </p:to>
                                    </p:set>
                                    <p:anim calcmode="lin" valueType="num">
                                      <p:cBhvr>
                                        <p:cTn id="7" dur="1000" fill="hold"/>
                                        <p:tgtEl>
                                          <p:spTgt spid="57345"/>
                                        </p:tgtEl>
                                        <p:attrNameLst>
                                          <p:attrName>ppt_x</p:attrName>
                                        </p:attrNameLst>
                                      </p:cBhvr>
                                      <p:tavLst>
                                        <p:tav tm="0">
                                          <p:val>
                                            <p:strVal val="#ppt_x-.2"/>
                                          </p:val>
                                        </p:tav>
                                        <p:tav tm="100000">
                                          <p:val>
                                            <p:strVal val="#ppt_x"/>
                                          </p:val>
                                        </p:tav>
                                      </p:tavLst>
                                    </p:anim>
                                    <p:anim calcmode="lin" valueType="num">
                                      <p:cBhvr>
                                        <p:cTn id="8" dur="1000" fill="hold"/>
                                        <p:tgtEl>
                                          <p:spTgt spid="5734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7345"/>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7346">
                                            <p:txEl>
                                              <p:pRg st="0" end="0"/>
                                            </p:txEl>
                                          </p:spTgt>
                                        </p:tgtEl>
                                        <p:attrNameLst>
                                          <p:attrName>style.visibility</p:attrName>
                                        </p:attrNameLst>
                                      </p:cBhvr>
                                      <p:to>
                                        <p:strVal val="visible"/>
                                      </p:to>
                                    </p:set>
                                    <p:animEffect transition="in" filter="fade">
                                      <p:cBhvr>
                                        <p:cTn id="14" dur="500"/>
                                        <p:tgtEl>
                                          <p:spTgt spid="57346">
                                            <p:txEl>
                                              <p:pRg st="0" end="0"/>
                                            </p:txEl>
                                          </p:spTgt>
                                        </p:tgtEl>
                                      </p:cBhvr>
                                    </p:animEffect>
                                    <p:anim calcmode="lin" valueType="num">
                                      <p:cBhvr>
                                        <p:cTn id="15" dur="500" fill="hold"/>
                                        <p:tgtEl>
                                          <p:spTgt spid="5734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7346">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7346">
                                            <p:txEl>
                                              <p:pRg st="1" end="1"/>
                                            </p:txEl>
                                          </p:spTgt>
                                        </p:tgtEl>
                                        <p:attrNameLst>
                                          <p:attrName>style.visibility</p:attrName>
                                        </p:attrNameLst>
                                      </p:cBhvr>
                                      <p:to>
                                        <p:strVal val="visible"/>
                                      </p:to>
                                    </p:set>
                                    <p:animEffect transition="in" filter="fade">
                                      <p:cBhvr>
                                        <p:cTn id="21" dur="500"/>
                                        <p:tgtEl>
                                          <p:spTgt spid="57346">
                                            <p:txEl>
                                              <p:pRg st="1" end="1"/>
                                            </p:txEl>
                                          </p:spTgt>
                                        </p:tgtEl>
                                      </p:cBhvr>
                                    </p:animEffect>
                                    <p:anim calcmode="lin" valueType="num">
                                      <p:cBhvr>
                                        <p:cTn id="22" dur="500" fill="hold"/>
                                        <p:tgtEl>
                                          <p:spTgt spid="57346">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57346">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57346">
                                            <p:txEl>
                                              <p:pRg st="2" end="2"/>
                                            </p:txEl>
                                          </p:spTgt>
                                        </p:tgtEl>
                                        <p:attrNameLst>
                                          <p:attrName>style.visibility</p:attrName>
                                        </p:attrNameLst>
                                      </p:cBhvr>
                                      <p:to>
                                        <p:strVal val="visible"/>
                                      </p:to>
                                    </p:set>
                                    <p:animEffect transition="in" filter="fade">
                                      <p:cBhvr>
                                        <p:cTn id="28" dur="500"/>
                                        <p:tgtEl>
                                          <p:spTgt spid="57346">
                                            <p:txEl>
                                              <p:pRg st="2" end="2"/>
                                            </p:txEl>
                                          </p:spTgt>
                                        </p:tgtEl>
                                      </p:cBhvr>
                                    </p:animEffect>
                                    <p:anim calcmode="lin" valueType="num">
                                      <p:cBhvr>
                                        <p:cTn id="29" dur="500" fill="hold"/>
                                        <p:tgtEl>
                                          <p:spTgt spid="57346">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57346">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57346">
                                            <p:txEl>
                                              <p:pRg st="3" end="3"/>
                                            </p:txEl>
                                          </p:spTgt>
                                        </p:tgtEl>
                                        <p:attrNameLst>
                                          <p:attrName>style.visibility</p:attrName>
                                        </p:attrNameLst>
                                      </p:cBhvr>
                                      <p:to>
                                        <p:strVal val="visible"/>
                                      </p:to>
                                    </p:set>
                                    <p:animEffect transition="in" filter="fade">
                                      <p:cBhvr>
                                        <p:cTn id="35" dur="500"/>
                                        <p:tgtEl>
                                          <p:spTgt spid="57346">
                                            <p:txEl>
                                              <p:pRg st="3" end="3"/>
                                            </p:txEl>
                                          </p:spTgt>
                                        </p:tgtEl>
                                      </p:cBhvr>
                                    </p:animEffect>
                                    <p:anim calcmode="lin" valueType="num">
                                      <p:cBhvr>
                                        <p:cTn id="36" dur="500" fill="hold"/>
                                        <p:tgtEl>
                                          <p:spTgt spid="57346">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57346">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57346">
                                            <p:txEl>
                                              <p:pRg st="4" end="4"/>
                                            </p:txEl>
                                          </p:spTgt>
                                        </p:tgtEl>
                                        <p:attrNameLst>
                                          <p:attrName>style.visibility</p:attrName>
                                        </p:attrNameLst>
                                      </p:cBhvr>
                                      <p:to>
                                        <p:strVal val="visible"/>
                                      </p:to>
                                    </p:set>
                                    <p:animEffect transition="in" filter="fade">
                                      <p:cBhvr>
                                        <p:cTn id="42" dur="500"/>
                                        <p:tgtEl>
                                          <p:spTgt spid="57346">
                                            <p:txEl>
                                              <p:pRg st="4" end="4"/>
                                            </p:txEl>
                                          </p:spTgt>
                                        </p:tgtEl>
                                      </p:cBhvr>
                                    </p:animEffect>
                                    <p:anim calcmode="lin" valueType="num">
                                      <p:cBhvr>
                                        <p:cTn id="43" dur="500" fill="hold"/>
                                        <p:tgtEl>
                                          <p:spTgt spid="57346">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57346">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57346">
                                            <p:txEl>
                                              <p:pRg st="5" end="5"/>
                                            </p:txEl>
                                          </p:spTgt>
                                        </p:tgtEl>
                                        <p:attrNameLst>
                                          <p:attrName>style.visibility</p:attrName>
                                        </p:attrNameLst>
                                      </p:cBhvr>
                                      <p:to>
                                        <p:strVal val="visible"/>
                                      </p:to>
                                    </p:set>
                                    <p:animEffect transition="in" filter="fade">
                                      <p:cBhvr>
                                        <p:cTn id="49" dur="500"/>
                                        <p:tgtEl>
                                          <p:spTgt spid="57346">
                                            <p:txEl>
                                              <p:pRg st="5" end="5"/>
                                            </p:txEl>
                                          </p:spTgt>
                                        </p:tgtEl>
                                      </p:cBhvr>
                                    </p:animEffect>
                                    <p:anim calcmode="lin" valueType="num">
                                      <p:cBhvr>
                                        <p:cTn id="50" dur="500" fill="hold"/>
                                        <p:tgtEl>
                                          <p:spTgt spid="57346">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57346">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 grpId="0"/>
      <p:bldP spid="57346"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Rectangle 2"/>
          <p:cNvSpPr>
            <a:spLocks noGrp="1" noChangeArrowheads="1"/>
          </p:cNvSpPr>
          <p:nvPr>
            <p:ph type="title" idx="4294967295"/>
          </p:nvPr>
        </p:nvSpPr>
        <p:spPr/>
        <p:txBody>
          <a:bodyPr anchor="ctr"/>
          <a:lstStyle/>
          <a:p>
            <a:pPr algn="ctr" eaLnBrk="1" hangingPunct="1"/>
            <a:r>
              <a:rPr lang="pl-PL" sz="2800" b="1" i="1" smtClean="0">
                <a:solidFill>
                  <a:schemeClr val="hlink"/>
                </a:solidFill>
              </a:rPr>
              <a:t>Definition of  wounded and sick</a:t>
            </a:r>
          </a:p>
        </p:txBody>
      </p:sp>
      <p:sp>
        <p:nvSpPr>
          <p:cNvPr id="58370" name="Rectangle 3"/>
          <p:cNvSpPr>
            <a:spLocks noGrp="1" noChangeArrowheads="1"/>
          </p:cNvSpPr>
          <p:nvPr>
            <p:ph type="body" idx="4294967295"/>
          </p:nvPr>
        </p:nvSpPr>
        <p:spPr/>
        <p:txBody>
          <a:bodyPr/>
          <a:lstStyle/>
          <a:p>
            <a:pPr eaLnBrk="1" hangingPunct="1">
              <a:lnSpc>
                <a:spcPct val="90000"/>
              </a:lnSpc>
              <a:buFont typeface="Wingdings" pitchFamily="2" charset="2"/>
              <a:buNone/>
            </a:pPr>
            <a:r>
              <a:rPr lang="pl-PL" sz="2600" b="1" smtClean="0"/>
              <a:t>W&amp;S means persons, whether military or civilian, who, because of trauma, disease or other physical or mental disorder or disability, are in need of medical assistance or care and who refrain from any act of hostility. These terms also cover maternity cases, new-born babies and other persons (...), such as the infirm or expentant mothers, and who refrain from any act of hostility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8369"/>
                                        </p:tgtEl>
                                        <p:attrNameLst>
                                          <p:attrName>style.visibility</p:attrName>
                                        </p:attrNameLst>
                                      </p:cBhvr>
                                      <p:to>
                                        <p:strVal val="visible"/>
                                      </p:to>
                                    </p:set>
                                    <p:anim calcmode="lin" valueType="num">
                                      <p:cBhvr>
                                        <p:cTn id="7" dur="1000" fill="hold"/>
                                        <p:tgtEl>
                                          <p:spTgt spid="58369"/>
                                        </p:tgtEl>
                                        <p:attrNameLst>
                                          <p:attrName>ppt_x</p:attrName>
                                        </p:attrNameLst>
                                      </p:cBhvr>
                                      <p:tavLst>
                                        <p:tav tm="0">
                                          <p:val>
                                            <p:strVal val="#ppt_x-.2"/>
                                          </p:val>
                                        </p:tav>
                                        <p:tav tm="100000">
                                          <p:val>
                                            <p:strVal val="#ppt_x"/>
                                          </p:val>
                                        </p:tav>
                                      </p:tavLst>
                                    </p:anim>
                                    <p:anim calcmode="lin" valueType="num">
                                      <p:cBhvr>
                                        <p:cTn id="8" dur="1000" fill="hold"/>
                                        <p:tgtEl>
                                          <p:spTgt spid="58369"/>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69"/>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8370">
                                            <p:txEl>
                                              <p:pRg st="0" end="0"/>
                                            </p:txEl>
                                          </p:spTgt>
                                        </p:tgtEl>
                                        <p:attrNameLst>
                                          <p:attrName>style.visibility</p:attrName>
                                        </p:attrNameLst>
                                      </p:cBhvr>
                                      <p:to>
                                        <p:strVal val="visible"/>
                                      </p:to>
                                    </p:set>
                                    <p:animEffect transition="in" filter="fade">
                                      <p:cBhvr>
                                        <p:cTn id="14" dur="500"/>
                                        <p:tgtEl>
                                          <p:spTgt spid="58370">
                                            <p:txEl>
                                              <p:pRg st="0" end="0"/>
                                            </p:txEl>
                                          </p:spTgt>
                                        </p:tgtEl>
                                      </p:cBhvr>
                                    </p:animEffect>
                                    <p:anim calcmode="lin" valueType="num">
                                      <p:cBhvr>
                                        <p:cTn id="15" dur="500" fill="hold"/>
                                        <p:tgtEl>
                                          <p:spTgt spid="5837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8370">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9" grpId="0"/>
      <p:bldP spid="58370"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3" name="Rectangle 2"/>
          <p:cNvSpPr>
            <a:spLocks noGrp="1" noChangeArrowheads="1"/>
          </p:cNvSpPr>
          <p:nvPr>
            <p:ph type="title" idx="4294967295"/>
          </p:nvPr>
        </p:nvSpPr>
        <p:spPr/>
        <p:txBody>
          <a:bodyPr anchor="ctr"/>
          <a:lstStyle/>
          <a:p>
            <a:pPr algn="ctr" eaLnBrk="1" hangingPunct="1"/>
            <a:r>
              <a:rPr lang="pl-PL" sz="2800" b="1" i="1" smtClean="0">
                <a:solidFill>
                  <a:schemeClr val="hlink"/>
                </a:solidFill>
              </a:rPr>
              <a:t>Definition of shipwrecked</a:t>
            </a:r>
          </a:p>
        </p:txBody>
      </p:sp>
      <p:sp>
        <p:nvSpPr>
          <p:cNvPr id="59394" name="Rectangle 3"/>
          <p:cNvSpPr>
            <a:spLocks noGrp="1" noChangeArrowheads="1"/>
          </p:cNvSpPr>
          <p:nvPr>
            <p:ph type="body" idx="4294967295"/>
          </p:nvPr>
        </p:nvSpPr>
        <p:spPr/>
        <p:txBody>
          <a:bodyPr/>
          <a:lstStyle/>
          <a:p>
            <a:pPr eaLnBrk="1" hangingPunct="1">
              <a:buFont typeface="Wingdings" pitchFamily="2" charset="2"/>
              <a:buNone/>
            </a:pPr>
            <a:r>
              <a:rPr lang="pl-PL" b="1" smtClean="0"/>
              <a:t>   Shipwrecked means persons, whether military or civilian, who are in peril at sea  or in other waters as a result of misfortune affecting them or the vessel or aircraft carrying them and who refrain from any act of hostility.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9393"/>
                                        </p:tgtEl>
                                        <p:attrNameLst>
                                          <p:attrName>style.visibility</p:attrName>
                                        </p:attrNameLst>
                                      </p:cBhvr>
                                      <p:to>
                                        <p:strVal val="visible"/>
                                      </p:to>
                                    </p:set>
                                    <p:anim calcmode="lin" valueType="num">
                                      <p:cBhvr>
                                        <p:cTn id="7" dur="1000" fill="hold"/>
                                        <p:tgtEl>
                                          <p:spTgt spid="59393"/>
                                        </p:tgtEl>
                                        <p:attrNameLst>
                                          <p:attrName>ppt_x</p:attrName>
                                        </p:attrNameLst>
                                      </p:cBhvr>
                                      <p:tavLst>
                                        <p:tav tm="0">
                                          <p:val>
                                            <p:strVal val="#ppt_x-.2"/>
                                          </p:val>
                                        </p:tav>
                                        <p:tav tm="100000">
                                          <p:val>
                                            <p:strVal val="#ppt_x"/>
                                          </p:val>
                                        </p:tav>
                                      </p:tavLst>
                                    </p:anim>
                                    <p:anim calcmode="lin" valueType="num">
                                      <p:cBhvr>
                                        <p:cTn id="8" dur="1000" fill="hold"/>
                                        <p:tgtEl>
                                          <p:spTgt spid="59393"/>
                                        </p:tgtEl>
                                        <p:attrNameLst>
                                          <p:attrName>ppt_y</p:attrName>
                                        </p:attrNameLst>
                                      </p:cBhvr>
                                      <p:tavLst>
                                        <p:tav tm="0">
                                          <p:val>
                                            <p:strVal val="#ppt_y"/>
                                          </p:val>
                                        </p:tav>
                                        <p:tav tm="100000">
                                          <p:val>
                                            <p:strVal val="#ppt_y"/>
                                          </p:val>
                                        </p:tav>
                                      </p:tavLst>
                                    </p:anim>
                                    <p:animEffect transition="in" filter="wipe(right)" prLst="gradientSize: 0.1">
                                      <p:cBhvr>
                                        <p:cTn id="9" dur="1000"/>
                                        <p:tgtEl>
                                          <p:spTgt spid="59393"/>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9394">
                                            <p:txEl>
                                              <p:pRg st="0" end="0"/>
                                            </p:txEl>
                                          </p:spTgt>
                                        </p:tgtEl>
                                        <p:attrNameLst>
                                          <p:attrName>style.visibility</p:attrName>
                                        </p:attrNameLst>
                                      </p:cBhvr>
                                      <p:to>
                                        <p:strVal val="visible"/>
                                      </p:to>
                                    </p:set>
                                    <p:animEffect transition="in" filter="fade">
                                      <p:cBhvr>
                                        <p:cTn id="14" dur="500"/>
                                        <p:tgtEl>
                                          <p:spTgt spid="59394">
                                            <p:txEl>
                                              <p:pRg st="0" end="0"/>
                                            </p:txEl>
                                          </p:spTgt>
                                        </p:tgtEl>
                                      </p:cBhvr>
                                    </p:animEffect>
                                    <p:anim calcmode="lin" valueType="num">
                                      <p:cBhvr>
                                        <p:cTn id="15" dur="500" fill="hold"/>
                                        <p:tgtEl>
                                          <p:spTgt spid="5939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9394">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3" grpId="0"/>
      <p:bldP spid="59394"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a:xfrm>
            <a:off x="179388" y="1341438"/>
            <a:ext cx="7767637" cy="549275"/>
          </a:xfrm>
        </p:spPr>
        <p:txBody>
          <a:bodyPr anchor="ctr"/>
          <a:lstStyle/>
          <a:p>
            <a:pPr algn="ctr" eaLnBrk="1" hangingPunct="1"/>
            <a:r>
              <a:rPr lang="en-US" sz="2500" b="1" i="1" smtClean="0">
                <a:solidFill>
                  <a:schemeClr val="hlink"/>
                </a:solidFill>
              </a:rPr>
              <a:t>Wounded, sick and shipwrecked</a:t>
            </a:r>
            <a:br>
              <a:rPr lang="en-US" sz="2500" b="1" i="1" smtClean="0">
                <a:solidFill>
                  <a:schemeClr val="hlink"/>
                </a:solidFill>
              </a:rPr>
            </a:br>
            <a:r>
              <a:rPr lang="en-US" smtClean="0">
                <a:cs typeface="Times New Roman" pitchFamily="18" charset="0"/>
              </a:rPr>
              <a:t> </a:t>
            </a:r>
            <a:r>
              <a:rPr lang="pl-PL" smtClean="0">
                <a:cs typeface="Times New Roman" pitchFamily="18" charset="0"/>
              </a:rPr>
              <a:t/>
            </a:r>
            <a:br>
              <a:rPr lang="pl-PL" smtClean="0">
                <a:cs typeface="Times New Roman" pitchFamily="18" charset="0"/>
              </a:rPr>
            </a:br>
            <a:endParaRPr lang="pl-PL" smtClean="0">
              <a:cs typeface="Times New Roman" pitchFamily="18" charset="0"/>
            </a:endParaRPr>
          </a:p>
        </p:txBody>
      </p:sp>
      <p:sp>
        <p:nvSpPr>
          <p:cNvPr id="60418" name="Rectangle 3"/>
          <p:cNvSpPr>
            <a:spLocks noGrp="1" noChangeArrowheads="1"/>
          </p:cNvSpPr>
          <p:nvPr>
            <p:ph type="body" idx="4294967295"/>
          </p:nvPr>
        </p:nvSpPr>
        <p:spPr>
          <a:xfrm>
            <a:off x="685800" y="1752600"/>
            <a:ext cx="7772400" cy="4114800"/>
          </a:xfrm>
        </p:spPr>
        <p:txBody>
          <a:bodyPr/>
          <a:lstStyle/>
          <a:p>
            <a:pPr eaLnBrk="1" hangingPunct="1">
              <a:lnSpc>
                <a:spcPct val="90000"/>
              </a:lnSpc>
              <a:buFont typeface="Wingdings" pitchFamily="2" charset="2"/>
              <a:buNone/>
            </a:pPr>
            <a:r>
              <a:rPr lang="en-US" sz="2600" b="1" smtClean="0">
                <a:cs typeface="Times New Roman" pitchFamily="18" charset="0"/>
              </a:rPr>
              <a:t>*Protection and care, priority in accordance with medical reasons</a:t>
            </a:r>
            <a:endParaRPr lang="pl-PL" sz="2600" b="1" smtClean="0"/>
          </a:p>
          <a:p>
            <a:pPr eaLnBrk="1" hangingPunct="1">
              <a:lnSpc>
                <a:spcPct val="90000"/>
              </a:lnSpc>
              <a:buFont typeface="Wingdings" pitchFamily="2" charset="2"/>
              <a:buNone/>
            </a:pPr>
            <a:r>
              <a:rPr lang="pl-PL" sz="2600" b="1" smtClean="0"/>
              <a:t>* </a:t>
            </a:r>
            <a:r>
              <a:rPr lang="en-US" sz="2600" b="1" smtClean="0">
                <a:cs typeface="Times New Roman" pitchFamily="18" charset="0"/>
              </a:rPr>
              <a:t>Loss of protection if commit (or  are used to commit) acts harmful  to the enemy</a:t>
            </a:r>
            <a:endParaRPr lang="pl-PL" sz="2600" smtClean="0"/>
          </a:p>
          <a:p>
            <a:pPr eaLnBrk="1" hangingPunct="1">
              <a:lnSpc>
                <a:spcPct val="90000"/>
              </a:lnSpc>
              <a:buFont typeface="Wingdings" pitchFamily="2" charset="2"/>
              <a:buNone/>
            </a:pPr>
            <a:r>
              <a:rPr lang="en-US" sz="2600" b="1" smtClean="0">
                <a:cs typeface="Times New Roman" pitchFamily="18" charset="0"/>
              </a:rPr>
              <a:t>*Distinctive sign of medical   </a:t>
            </a:r>
            <a:endParaRPr lang="pl-PL" sz="2600" smtClean="0">
              <a:cs typeface="Times New Roman" pitchFamily="18" charset="0"/>
            </a:endParaRPr>
          </a:p>
          <a:p>
            <a:pPr eaLnBrk="1" hangingPunct="1">
              <a:lnSpc>
                <a:spcPct val="90000"/>
              </a:lnSpc>
              <a:buFont typeface="Wingdings" pitchFamily="2" charset="2"/>
              <a:buNone/>
            </a:pPr>
            <a:r>
              <a:rPr lang="pl-PL" sz="2600" b="1" smtClean="0"/>
              <a:t> </a:t>
            </a:r>
            <a:r>
              <a:rPr lang="en-US" sz="2600" b="1" smtClean="0">
                <a:cs typeface="Times New Roman" pitchFamily="18" charset="0"/>
              </a:rPr>
              <a:t>services in times of a.c.</a:t>
            </a:r>
            <a:endParaRPr lang="pl-PL" sz="2600" smtClean="0">
              <a:cs typeface="Times New Roman" pitchFamily="18" charset="0"/>
            </a:endParaRPr>
          </a:p>
          <a:p>
            <a:pPr eaLnBrk="1" hangingPunct="1">
              <a:lnSpc>
                <a:spcPct val="90000"/>
              </a:lnSpc>
              <a:buFont typeface="Wingdings" pitchFamily="2" charset="2"/>
              <a:buNone/>
            </a:pPr>
            <a:r>
              <a:rPr lang="en-US" sz="2600" b="1" smtClean="0">
                <a:cs typeface="Times New Roman" pitchFamily="18" charset="0"/>
              </a:rPr>
              <a:t> </a:t>
            </a:r>
            <a:endParaRPr lang="pl-PL" sz="2600" smtClean="0">
              <a:cs typeface="Times New Roman" pitchFamily="18" charset="0"/>
            </a:endParaRPr>
          </a:p>
          <a:p>
            <a:pPr eaLnBrk="1" hangingPunct="1">
              <a:lnSpc>
                <a:spcPct val="90000"/>
              </a:lnSpc>
              <a:buFont typeface="Wingdings" pitchFamily="2" charset="2"/>
              <a:buNone/>
            </a:pPr>
            <a:r>
              <a:rPr lang="en-US" sz="2600" b="1" smtClean="0">
                <a:cs typeface="Times New Roman" pitchFamily="18" charset="0"/>
              </a:rPr>
              <a:t> </a:t>
            </a:r>
            <a:endParaRPr lang="pl-PL" sz="2600" smtClean="0">
              <a:cs typeface="Times New Roman" pitchFamily="18" charset="0"/>
            </a:endParaRPr>
          </a:p>
          <a:p>
            <a:pPr eaLnBrk="1" hangingPunct="1">
              <a:lnSpc>
                <a:spcPct val="90000"/>
              </a:lnSpc>
              <a:buFont typeface="Wingdings" pitchFamily="2" charset="2"/>
              <a:buNone/>
            </a:pPr>
            <a:r>
              <a:rPr lang="en-US" sz="2600" smtClean="0">
                <a:cs typeface="Times New Roman" pitchFamily="18" charset="0"/>
              </a:rPr>
              <a:t>  </a:t>
            </a:r>
            <a:endParaRPr lang="pl-PL" sz="2600" smtClean="0">
              <a:cs typeface="Times New Roman" pitchFamily="18" charset="0"/>
            </a:endParaRPr>
          </a:p>
          <a:p>
            <a:pPr eaLnBrk="1" hangingPunct="1">
              <a:lnSpc>
                <a:spcPct val="90000"/>
              </a:lnSpc>
              <a:buFont typeface="Wingdings" pitchFamily="2" charset="2"/>
              <a:buNone/>
            </a:pPr>
            <a:r>
              <a:rPr lang="en-US" sz="2600" smtClean="0">
                <a:cs typeface="Times New Roman" pitchFamily="18" charset="0"/>
              </a:rPr>
              <a:t> </a:t>
            </a:r>
            <a:endParaRPr lang="pl-PL" sz="2600" smtClean="0">
              <a:cs typeface="Times New Roman" pitchFamily="18" charset="0"/>
            </a:endParaRPr>
          </a:p>
          <a:p>
            <a:pPr eaLnBrk="1" hangingPunct="1">
              <a:lnSpc>
                <a:spcPct val="90000"/>
              </a:lnSpc>
            </a:pPr>
            <a:endParaRPr lang="pl-PL" sz="2600" smtClean="0"/>
          </a:p>
          <a:p>
            <a:pPr eaLnBrk="1" hangingPunct="1">
              <a:lnSpc>
                <a:spcPct val="90000"/>
              </a:lnSpc>
            </a:pPr>
            <a:endParaRPr lang="pl-PL" sz="2600" smtClean="0"/>
          </a:p>
          <a:p>
            <a:pPr eaLnBrk="1" hangingPunct="1">
              <a:lnSpc>
                <a:spcPct val="90000"/>
              </a:lnSpc>
            </a:pPr>
            <a:endParaRPr lang="pl-PL" sz="2600" smtClean="0"/>
          </a:p>
        </p:txBody>
      </p:sp>
      <p:pic>
        <p:nvPicPr>
          <p:cNvPr id="59395" name="Picture 5" descr="C:\Moje dokumenty\Moje obrazy\emblems.gif"/>
          <p:cNvPicPr>
            <a:picLocks noChangeAspect="1" noChangeArrowheads="1"/>
          </p:cNvPicPr>
          <p:nvPr/>
        </p:nvPicPr>
        <p:blipFill>
          <a:blip r:embed="rId2" cstate="print"/>
          <a:srcRect/>
          <a:stretch>
            <a:fillRect/>
          </a:stretch>
        </p:blipFill>
        <p:spPr bwMode="auto">
          <a:xfrm>
            <a:off x="5181600" y="4267200"/>
            <a:ext cx="3086100" cy="13938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0417"/>
                                        </p:tgtEl>
                                        <p:attrNameLst>
                                          <p:attrName>style.visibility</p:attrName>
                                        </p:attrNameLst>
                                      </p:cBhvr>
                                      <p:to>
                                        <p:strVal val="visible"/>
                                      </p:to>
                                    </p:set>
                                    <p:anim calcmode="lin" valueType="num">
                                      <p:cBhvr>
                                        <p:cTn id="7" dur="1000" fill="hold"/>
                                        <p:tgtEl>
                                          <p:spTgt spid="60417"/>
                                        </p:tgtEl>
                                        <p:attrNameLst>
                                          <p:attrName>ppt_x</p:attrName>
                                        </p:attrNameLst>
                                      </p:cBhvr>
                                      <p:tavLst>
                                        <p:tav tm="0">
                                          <p:val>
                                            <p:strVal val="#ppt_x-.2"/>
                                          </p:val>
                                        </p:tav>
                                        <p:tav tm="100000">
                                          <p:val>
                                            <p:strVal val="#ppt_x"/>
                                          </p:val>
                                        </p:tav>
                                      </p:tavLst>
                                    </p:anim>
                                    <p:anim calcmode="lin" valueType="num">
                                      <p:cBhvr>
                                        <p:cTn id="8" dur="1000" fill="hold"/>
                                        <p:tgtEl>
                                          <p:spTgt spid="604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60417"/>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60418">
                                            <p:txEl>
                                              <p:pRg st="0" end="0"/>
                                            </p:txEl>
                                          </p:spTgt>
                                        </p:tgtEl>
                                        <p:attrNameLst>
                                          <p:attrName>style.visibility</p:attrName>
                                        </p:attrNameLst>
                                      </p:cBhvr>
                                      <p:to>
                                        <p:strVal val="visible"/>
                                      </p:to>
                                    </p:set>
                                    <p:animEffect transition="in" filter="fade">
                                      <p:cBhvr>
                                        <p:cTn id="14" dur="500"/>
                                        <p:tgtEl>
                                          <p:spTgt spid="60418">
                                            <p:txEl>
                                              <p:pRg st="0" end="0"/>
                                            </p:txEl>
                                          </p:spTgt>
                                        </p:tgtEl>
                                      </p:cBhvr>
                                    </p:animEffect>
                                    <p:anim calcmode="lin" valueType="num">
                                      <p:cBhvr>
                                        <p:cTn id="15" dur="500" fill="hold"/>
                                        <p:tgtEl>
                                          <p:spTgt spid="6041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0418">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60418">
                                            <p:txEl>
                                              <p:pRg st="1" end="1"/>
                                            </p:txEl>
                                          </p:spTgt>
                                        </p:tgtEl>
                                        <p:attrNameLst>
                                          <p:attrName>style.visibility</p:attrName>
                                        </p:attrNameLst>
                                      </p:cBhvr>
                                      <p:to>
                                        <p:strVal val="visible"/>
                                      </p:to>
                                    </p:set>
                                    <p:animEffect transition="in" filter="fade">
                                      <p:cBhvr>
                                        <p:cTn id="21" dur="500"/>
                                        <p:tgtEl>
                                          <p:spTgt spid="60418">
                                            <p:txEl>
                                              <p:pRg st="1" end="1"/>
                                            </p:txEl>
                                          </p:spTgt>
                                        </p:tgtEl>
                                      </p:cBhvr>
                                    </p:animEffect>
                                    <p:anim calcmode="lin" valueType="num">
                                      <p:cBhvr>
                                        <p:cTn id="22" dur="500" fill="hold"/>
                                        <p:tgtEl>
                                          <p:spTgt spid="60418">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60418">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60418">
                                            <p:txEl>
                                              <p:pRg st="2" end="2"/>
                                            </p:txEl>
                                          </p:spTgt>
                                        </p:tgtEl>
                                        <p:attrNameLst>
                                          <p:attrName>style.visibility</p:attrName>
                                        </p:attrNameLst>
                                      </p:cBhvr>
                                      <p:to>
                                        <p:strVal val="visible"/>
                                      </p:to>
                                    </p:set>
                                    <p:animEffect transition="in" filter="fade">
                                      <p:cBhvr>
                                        <p:cTn id="28" dur="500"/>
                                        <p:tgtEl>
                                          <p:spTgt spid="60418">
                                            <p:txEl>
                                              <p:pRg st="2" end="2"/>
                                            </p:txEl>
                                          </p:spTgt>
                                        </p:tgtEl>
                                      </p:cBhvr>
                                    </p:animEffect>
                                    <p:anim calcmode="lin" valueType="num">
                                      <p:cBhvr>
                                        <p:cTn id="29" dur="500" fill="hold"/>
                                        <p:tgtEl>
                                          <p:spTgt spid="60418">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60418">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60418">
                                            <p:txEl>
                                              <p:pRg st="3" end="3"/>
                                            </p:txEl>
                                          </p:spTgt>
                                        </p:tgtEl>
                                        <p:attrNameLst>
                                          <p:attrName>style.visibility</p:attrName>
                                        </p:attrNameLst>
                                      </p:cBhvr>
                                      <p:to>
                                        <p:strVal val="visible"/>
                                      </p:to>
                                    </p:set>
                                    <p:animEffect transition="in" filter="fade">
                                      <p:cBhvr>
                                        <p:cTn id="35" dur="500"/>
                                        <p:tgtEl>
                                          <p:spTgt spid="60418">
                                            <p:txEl>
                                              <p:pRg st="3" end="3"/>
                                            </p:txEl>
                                          </p:spTgt>
                                        </p:tgtEl>
                                      </p:cBhvr>
                                    </p:animEffect>
                                    <p:anim calcmode="lin" valueType="num">
                                      <p:cBhvr>
                                        <p:cTn id="36" dur="500" fill="hold"/>
                                        <p:tgtEl>
                                          <p:spTgt spid="60418">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60418">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60418">
                                            <p:txEl>
                                              <p:pRg st="4" end="4"/>
                                            </p:txEl>
                                          </p:spTgt>
                                        </p:tgtEl>
                                        <p:attrNameLst>
                                          <p:attrName>style.visibility</p:attrName>
                                        </p:attrNameLst>
                                      </p:cBhvr>
                                      <p:to>
                                        <p:strVal val="visible"/>
                                      </p:to>
                                    </p:set>
                                    <p:animEffect transition="in" filter="fade">
                                      <p:cBhvr>
                                        <p:cTn id="42" dur="500"/>
                                        <p:tgtEl>
                                          <p:spTgt spid="60418">
                                            <p:txEl>
                                              <p:pRg st="4" end="4"/>
                                            </p:txEl>
                                          </p:spTgt>
                                        </p:tgtEl>
                                      </p:cBhvr>
                                    </p:animEffect>
                                    <p:anim calcmode="lin" valueType="num">
                                      <p:cBhvr>
                                        <p:cTn id="43" dur="500" fill="hold"/>
                                        <p:tgtEl>
                                          <p:spTgt spid="60418">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60418">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60418">
                                            <p:txEl>
                                              <p:pRg st="5" end="5"/>
                                            </p:txEl>
                                          </p:spTgt>
                                        </p:tgtEl>
                                        <p:attrNameLst>
                                          <p:attrName>style.visibility</p:attrName>
                                        </p:attrNameLst>
                                      </p:cBhvr>
                                      <p:to>
                                        <p:strVal val="visible"/>
                                      </p:to>
                                    </p:set>
                                    <p:animEffect transition="in" filter="fade">
                                      <p:cBhvr>
                                        <p:cTn id="49" dur="500"/>
                                        <p:tgtEl>
                                          <p:spTgt spid="60418">
                                            <p:txEl>
                                              <p:pRg st="5" end="5"/>
                                            </p:txEl>
                                          </p:spTgt>
                                        </p:tgtEl>
                                      </p:cBhvr>
                                    </p:animEffect>
                                    <p:anim calcmode="lin" valueType="num">
                                      <p:cBhvr>
                                        <p:cTn id="50" dur="500" fill="hold"/>
                                        <p:tgtEl>
                                          <p:spTgt spid="60418">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60418">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60418">
                                            <p:txEl>
                                              <p:pRg st="6" end="6"/>
                                            </p:txEl>
                                          </p:spTgt>
                                        </p:tgtEl>
                                        <p:attrNameLst>
                                          <p:attrName>style.visibility</p:attrName>
                                        </p:attrNameLst>
                                      </p:cBhvr>
                                      <p:to>
                                        <p:strVal val="visible"/>
                                      </p:to>
                                    </p:set>
                                    <p:animEffect transition="in" filter="fade">
                                      <p:cBhvr>
                                        <p:cTn id="56" dur="500"/>
                                        <p:tgtEl>
                                          <p:spTgt spid="60418">
                                            <p:txEl>
                                              <p:pRg st="6" end="6"/>
                                            </p:txEl>
                                          </p:spTgt>
                                        </p:tgtEl>
                                      </p:cBhvr>
                                    </p:animEffect>
                                    <p:anim calcmode="lin" valueType="num">
                                      <p:cBhvr>
                                        <p:cTn id="57" dur="500" fill="hold"/>
                                        <p:tgtEl>
                                          <p:spTgt spid="60418">
                                            <p:txEl>
                                              <p:pRg st="6" end="6"/>
                                            </p:txEl>
                                          </p:spTgt>
                                        </p:tgtEl>
                                        <p:attrNameLst>
                                          <p:attrName>ppt_x</p:attrName>
                                        </p:attrNameLst>
                                      </p:cBhvr>
                                      <p:tavLst>
                                        <p:tav tm="0">
                                          <p:val>
                                            <p:strVal val="#ppt_x"/>
                                          </p:val>
                                        </p:tav>
                                        <p:tav tm="100000">
                                          <p:val>
                                            <p:strVal val="#ppt_x"/>
                                          </p:val>
                                        </p:tav>
                                      </p:tavLst>
                                    </p:anim>
                                    <p:anim calcmode="lin" valueType="num">
                                      <p:cBhvr>
                                        <p:cTn id="58" dur="500" fill="hold"/>
                                        <p:tgtEl>
                                          <p:spTgt spid="60418">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60418">
                                            <p:txEl>
                                              <p:pRg st="7" end="7"/>
                                            </p:txEl>
                                          </p:spTgt>
                                        </p:tgtEl>
                                        <p:attrNameLst>
                                          <p:attrName>style.visibility</p:attrName>
                                        </p:attrNameLst>
                                      </p:cBhvr>
                                      <p:to>
                                        <p:strVal val="visible"/>
                                      </p:to>
                                    </p:set>
                                    <p:animEffect transition="in" filter="fade">
                                      <p:cBhvr>
                                        <p:cTn id="63" dur="500"/>
                                        <p:tgtEl>
                                          <p:spTgt spid="60418">
                                            <p:txEl>
                                              <p:pRg st="7" end="7"/>
                                            </p:txEl>
                                          </p:spTgt>
                                        </p:tgtEl>
                                      </p:cBhvr>
                                    </p:animEffect>
                                    <p:anim calcmode="lin" valueType="num">
                                      <p:cBhvr>
                                        <p:cTn id="64" dur="500" fill="hold"/>
                                        <p:tgtEl>
                                          <p:spTgt spid="60418">
                                            <p:txEl>
                                              <p:pRg st="7" end="7"/>
                                            </p:txEl>
                                          </p:spTgt>
                                        </p:tgtEl>
                                        <p:attrNameLst>
                                          <p:attrName>ppt_x</p:attrName>
                                        </p:attrNameLst>
                                      </p:cBhvr>
                                      <p:tavLst>
                                        <p:tav tm="0">
                                          <p:val>
                                            <p:strVal val="#ppt_x"/>
                                          </p:val>
                                        </p:tav>
                                        <p:tav tm="100000">
                                          <p:val>
                                            <p:strVal val="#ppt_x"/>
                                          </p:val>
                                        </p:tav>
                                      </p:tavLst>
                                    </p:anim>
                                    <p:anim calcmode="lin" valueType="num">
                                      <p:cBhvr>
                                        <p:cTn id="65" dur="500" fill="hold"/>
                                        <p:tgtEl>
                                          <p:spTgt spid="60418">
                                            <p:txEl>
                                              <p:pRg st="7" end="7"/>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7" grpId="0"/>
      <p:bldP spid="6041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rrowheads="1"/>
          </p:cNvSpPr>
          <p:nvPr>
            <p:ph type="title"/>
          </p:nvPr>
        </p:nvSpPr>
        <p:spPr/>
        <p:txBody>
          <a:bodyPr/>
          <a:lstStyle/>
          <a:p>
            <a:pPr algn="ctr" eaLnBrk="1" hangingPunct="1"/>
            <a:r>
              <a:rPr lang="en-GB" sz="3200" b="1" i="1" smtClean="0">
                <a:solidFill>
                  <a:srgbClr val="0070C0"/>
                </a:solidFill>
              </a:rPr>
              <a:t>What is the legal basis for detaining POWs?</a:t>
            </a:r>
            <a:endParaRPr lang="en-US" sz="3200" b="1" i="1" smtClean="0">
              <a:solidFill>
                <a:srgbClr val="0070C0"/>
              </a:solidFill>
            </a:endParaRPr>
          </a:p>
        </p:txBody>
      </p:sp>
      <p:sp>
        <p:nvSpPr>
          <p:cNvPr id="145411" name="Rectangle 3"/>
          <p:cNvSpPr>
            <a:spLocks noGrp="1" noChangeArrowheads="1"/>
          </p:cNvSpPr>
          <p:nvPr>
            <p:ph idx="1"/>
          </p:nvPr>
        </p:nvSpPr>
        <p:spPr/>
        <p:txBody>
          <a:bodyPr rtlCol="0">
            <a:normAutofit fontScale="92500"/>
          </a:bodyPr>
          <a:lstStyle/>
          <a:p>
            <a:pPr eaLnBrk="1" fontAlgn="auto" hangingPunct="1">
              <a:lnSpc>
                <a:spcPct val="90000"/>
              </a:lnSpc>
              <a:spcAft>
                <a:spcPts val="0"/>
              </a:spcAft>
              <a:buFont typeface="Arial" pitchFamily="34" charset="0"/>
              <a:buChar char="•"/>
              <a:defRPr/>
            </a:pPr>
            <a:endParaRPr lang="pl-PL" sz="2800" b="1" dirty="0" smtClean="0"/>
          </a:p>
          <a:p>
            <a:pPr eaLnBrk="1" fontAlgn="auto" hangingPunct="1">
              <a:lnSpc>
                <a:spcPct val="90000"/>
              </a:lnSpc>
              <a:spcAft>
                <a:spcPts val="0"/>
              </a:spcAft>
              <a:buFont typeface="Arial" pitchFamily="34" charset="0"/>
              <a:buChar char="•"/>
              <a:defRPr/>
            </a:pPr>
            <a:r>
              <a:rPr lang="en-GB" sz="2800" b="1" dirty="0" smtClean="0"/>
              <a:t>Art. 21 GC III</a:t>
            </a:r>
            <a:r>
              <a:rPr lang="en-GB" sz="2800" dirty="0" smtClean="0"/>
              <a:t> – Detaining Power may subject POWs to internment. </a:t>
            </a:r>
            <a:r>
              <a:rPr lang="pl-PL" sz="2800" dirty="0" err="1" smtClean="0"/>
              <a:t>It</a:t>
            </a:r>
            <a:r>
              <a:rPr lang="pl-PL" sz="2800" dirty="0" smtClean="0"/>
              <a:t> </a:t>
            </a:r>
            <a:r>
              <a:rPr lang="pl-PL" sz="2800" dirty="0" err="1" smtClean="0"/>
              <a:t>may</a:t>
            </a:r>
            <a:r>
              <a:rPr lang="pl-PL" sz="2800" dirty="0" smtClean="0"/>
              <a:t> </a:t>
            </a:r>
            <a:r>
              <a:rPr lang="pl-PL" sz="2800" dirty="0" err="1" smtClean="0"/>
              <a:t>impose</a:t>
            </a:r>
            <a:r>
              <a:rPr lang="pl-PL" sz="2800" dirty="0" smtClean="0"/>
              <a:t> on </a:t>
            </a:r>
            <a:r>
              <a:rPr lang="pl-PL" sz="2800" dirty="0" err="1" smtClean="0"/>
              <a:t>them</a:t>
            </a:r>
            <a:r>
              <a:rPr lang="pl-PL" sz="2800" dirty="0" smtClean="0"/>
              <a:t> </a:t>
            </a:r>
            <a:r>
              <a:rPr lang="pl-PL" sz="2800" dirty="0" err="1" smtClean="0"/>
              <a:t>the</a:t>
            </a:r>
            <a:r>
              <a:rPr lang="pl-PL" sz="2800" dirty="0" smtClean="0"/>
              <a:t> </a:t>
            </a:r>
            <a:r>
              <a:rPr lang="pl-PL" sz="2800" dirty="0" err="1" smtClean="0"/>
              <a:t>obligation</a:t>
            </a:r>
            <a:r>
              <a:rPr lang="pl-PL" sz="2800" dirty="0" smtClean="0"/>
              <a:t> of not </a:t>
            </a:r>
            <a:r>
              <a:rPr lang="pl-PL" sz="2800" dirty="0" err="1" smtClean="0"/>
              <a:t>leaving</a:t>
            </a:r>
            <a:r>
              <a:rPr lang="pl-PL" sz="2800" dirty="0" smtClean="0"/>
              <a:t> (…) </a:t>
            </a:r>
            <a:r>
              <a:rPr lang="pl-PL" sz="2800" dirty="0" err="1" smtClean="0"/>
              <a:t>the</a:t>
            </a:r>
            <a:r>
              <a:rPr lang="pl-PL" sz="2800" dirty="0" smtClean="0"/>
              <a:t> </a:t>
            </a:r>
            <a:r>
              <a:rPr lang="pl-PL" sz="2800" dirty="0" err="1" smtClean="0"/>
              <a:t>camp</a:t>
            </a:r>
            <a:r>
              <a:rPr lang="pl-PL" sz="2800" dirty="0" smtClean="0"/>
              <a:t> </a:t>
            </a:r>
            <a:r>
              <a:rPr lang="pl-PL" sz="2800" dirty="0" err="1" smtClean="0"/>
              <a:t>where</a:t>
            </a:r>
            <a:r>
              <a:rPr lang="pl-PL" sz="2800" dirty="0" smtClean="0"/>
              <a:t> </a:t>
            </a:r>
            <a:r>
              <a:rPr lang="pl-PL" sz="2800" dirty="0" err="1" smtClean="0"/>
              <a:t>they</a:t>
            </a:r>
            <a:r>
              <a:rPr lang="pl-PL" sz="2800" dirty="0" smtClean="0"/>
              <a:t> </a:t>
            </a:r>
            <a:r>
              <a:rPr lang="pl-PL" sz="2800" dirty="0" err="1" smtClean="0"/>
              <a:t>are</a:t>
            </a:r>
            <a:r>
              <a:rPr lang="pl-PL" sz="2800" dirty="0" smtClean="0"/>
              <a:t> </a:t>
            </a:r>
            <a:r>
              <a:rPr lang="pl-PL" sz="2800" dirty="0" err="1" smtClean="0"/>
              <a:t>interned</a:t>
            </a:r>
            <a:r>
              <a:rPr lang="pl-PL" sz="2800" dirty="0" smtClean="0"/>
              <a:t> …</a:t>
            </a:r>
            <a:endParaRPr lang="en-GB" sz="2800" dirty="0" smtClean="0"/>
          </a:p>
          <a:p>
            <a:pPr eaLnBrk="1" fontAlgn="auto" hangingPunct="1">
              <a:lnSpc>
                <a:spcPct val="90000"/>
              </a:lnSpc>
              <a:spcAft>
                <a:spcPts val="0"/>
              </a:spcAft>
              <a:buFont typeface="Wingdings" pitchFamily="2" charset="2"/>
              <a:buNone/>
              <a:defRPr/>
            </a:pPr>
            <a:endParaRPr lang="en-GB" sz="2800" dirty="0" smtClean="0"/>
          </a:p>
          <a:p>
            <a:pPr eaLnBrk="1" fontAlgn="auto" hangingPunct="1">
              <a:lnSpc>
                <a:spcPct val="90000"/>
              </a:lnSpc>
              <a:spcAft>
                <a:spcPts val="0"/>
              </a:spcAft>
              <a:buFont typeface="Arial" pitchFamily="34" charset="0"/>
              <a:buChar char="•"/>
              <a:defRPr/>
            </a:pPr>
            <a:r>
              <a:rPr lang="en-GB" sz="2800" dirty="0" smtClean="0"/>
              <a:t>This rule constitutes the </a:t>
            </a:r>
            <a:r>
              <a:rPr lang="en-GB" sz="2800" i="1" dirty="0" err="1" smtClean="0"/>
              <a:t>lex</a:t>
            </a:r>
            <a:r>
              <a:rPr lang="en-GB" sz="2800" i="1" dirty="0" smtClean="0"/>
              <a:t> </a:t>
            </a:r>
            <a:r>
              <a:rPr lang="en-GB" sz="2800" i="1" dirty="0" err="1" smtClean="0"/>
              <a:t>specialis</a:t>
            </a:r>
            <a:r>
              <a:rPr lang="en-GB" sz="2800" dirty="0" smtClean="0"/>
              <a:t> justifying deprivation of liberty which would otherwise, under HRL, constitute a violation of the right to personal liberty. </a:t>
            </a:r>
            <a:endParaRPr lang="en-US" sz="2800" dirty="0" smtClean="0"/>
          </a:p>
          <a:p>
            <a:pPr eaLnBrk="1" fontAlgn="auto" hangingPunct="1">
              <a:lnSpc>
                <a:spcPct val="90000"/>
              </a:lnSpc>
              <a:spcAft>
                <a:spcPts val="0"/>
              </a:spcAft>
              <a:buFont typeface="Wingdings" pitchFamily="2" charset="2"/>
              <a:buNone/>
              <a:defRPr/>
            </a:pPr>
            <a:endParaRPr lang="en-US" sz="2800"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rrowheads="1"/>
          </p:cNvSpPr>
          <p:nvPr>
            <p:ph type="title"/>
          </p:nvPr>
        </p:nvSpPr>
        <p:spPr/>
        <p:txBody>
          <a:bodyPr/>
          <a:lstStyle/>
          <a:p>
            <a:pPr algn="ctr" eaLnBrk="1" hangingPunct="1"/>
            <a:r>
              <a:rPr lang="en-GB" sz="2800" b="1" i="1" smtClean="0">
                <a:solidFill>
                  <a:srgbClr val="0070C0"/>
                </a:solidFill>
              </a:rPr>
              <a:t>Who is a combatant and who is entitled to POW status? </a:t>
            </a:r>
            <a:endParaRPr lang="en-US" sz="2800" b="1" i="1" smtClean="0">
              <a:solidFill>
                <a:srgbClr val="0070C0"/>
              </a:solidFill>
            </a:endParaRPr>
          </a:p>
        </p:txBody>
      </p:sp>
      <p:sp>
        <p:nvSpPr>
          <p:cNvPr id="19458" name="Rectangle 3"/>
          <p:cNvSpPr>
            <a:spLocks noGrp="1" noChangeArrowheads="1"/>
          </p:cNvSpPr>
          <p:nvPr>
            <p:ph idx="1"/>
          </p:nvPr>
        </p:nvSpPr>
        <p:spPr/>
        <p:txBody>
          <a:bodyPr/>
          <a:lstStyle/>
          <a:p>
            <a:pPr marL="0" indent="0" eaLnBrk="1" hangingPunct="1">
              <a:lnSpc>
                <a:spcPct val="90000"/>
              </a:lnSpc>
              <a:buFont typeface="Wingdings" pitchFamily="2" charset="2"/>
              <a:buNone/>
            </a:pPr>
            <a:r>
              <a:rPr lang="en-GB" sz="1600" b="1" smtClean="0"/>
              <a:t>Hague Regulations of 1907 (Arts. 1 and 2 Hague Regulations annexed to Hague Convention IV of 1907</a:t>
            </a:r>
            <a:r>
              <a:rPr lang="pl-PL" sz="1600" b="1" smtClean="0"/>
              <a:t>)</a:t>
            </a:r>
            <a:r>
              <a:rPr lang="en-GB" sz="1600" b="1" smtClean="0"/>
              <a:t>; POW Convention of 1929 </a:t>
            </a:r>
            <a:r>
              <a:rPr lang="pl-PL" sz="1600" b="1" smtClean="0"/>
              <a:t>(Art. 1 - </a:t>
            </a:r>
            <a:r>
              <a:rPr lang="en-GB" sz="1600" b="1" smtClean="0"/>
              <a:t>extending to aerial and naval warfare)</a:t>
            </a:r>
          </a:p>
          <a:p>
            <a:pPr marL="0" indent="0" eaLnBrk="1" hangingPunct="1">
              <a:lnSpc>
                <a:spcPct val="90000"/>
              </a:lnSpc>
              <a:buFont typeface="Wingdings" pitchFamily="2" charset="2"/>
              <a:buNone/>
            </a:pPr>
            <a:endParaRPr lang="en-GB" sz="2400" b="1" smtClean="0"/>
          </a:p>
          <a:p>
            <a:pPr marL="0" indent="0" eaLnBrk="1" hangingPunct="1">
              <a:lnSpc>
                <a:spcPct val="90000"/>
              </a:lnSpc>
              <a:buFont typeface="Wingdings" pitchFamily="2" charset="2"/>
              <a:buAutoNum type="arabicPeriod"/>
            </a:pPr>
            <a:r>
              <a:rPr lang="en-GB" sz="2400" smtClean="0"/>
              <a:t> </a:t>
            </a:r>
            <a:r>
              <a:rPr lang="en-GB" sz="1800" smtClean="0"/>
              <a:t>Members of armies (incl. militia or volunteer groups)</a:t>
            </a:r>
          </a:p>
          <a:p>
            <a:pPr marL="0" indent="0" eaLnBrk="1" hangingPunct="1">
              <a:lnSpc>
                <a:spcPct val="90000"/>
              </a:lnSpc>
              <a:buFont typeface="Wingdings" pitchFamily="2" charset="2"/>
              <a:buAutoNum type="arabicPeriod"/>
            </a:pPr>
            <a:r>
              <a:rPr lang="pl-PL" sz="1800" smtClean="0"/>
              <a:t>  </a:t>
            </a:r>
            <a:r>
              <a:rPr lang="en-GB" sz="1800" smtClean="0"/>
              <a:t>Members of militia and volunteer corps fulfilling 4 conditions</a:t>
            </a:r>
          </a:p>
          <a:p>
            <a:pPr marL="1246188" lvl="1" indent="-533400" eaLnBrk="1" hangingPunct="1">
              <a:lnSpc>
                <a:spcPct val="90000"/>
              </a:lnSpc>
              <a:buFont typeface="Verdana" pitchFamily="34" charset="0"/>
              <a:buAutoNum type="alphaLcPeriod"/>
            </a:pPr>
            <a:r>
              <a:rPr lang="en-GB" sz="1800" smtClean="0"/>
              <a:t>Commanded by a person responsible for his subordinates</a:t>
            </a:r>
          </a:p>
          <a:p>
            <a:pPr marL="1246188" lvl="1" indent="-533400" eaLnBrk="1" hangingPunct="1">
              <a:lnSpc>
                <a:spcPct val="90000"/>
              </a:lnSpc>
              <a:buFont typeface="Verdana" pitchFamily="34" charset="0"/>
              <a:buAutoNum type="alphaLcPeriod"/>
            </a:pPr>
            <a:r>
              <a:rPr lang="en-GB" sz="1800" smtClean="0"/>
              <a:t>Have a fixed distinctive emblem recognizable at a distance</a:t>
            </a:r>
          </a:p>
          <a:p>
            <a:pPr marL="1246188" lvl="1" indent="-533400" eaLnBrk="1" hangingPunct="1">
              <a:lnSpc>
                <a:spcPct val="90000"/>
              </a:lnSpc>
              <a:buFont typeface="Verdana" pitchFamily="34" charset="0"/>
              <a:buAutoNum type="alphaLcPeriod"/>
            </a:pPr>
            <a:r>
              <a:rPr lang="en-GB" sz="1800" smtClean="0"/>
              <a:t>Carry arms openly</a:t>
            </a:r>
          </a:p>
          <a:p>
            <a:pPr marL="1246188" lvl="1" indent="-533400" eaLnBrk="1" hangingPunct="1">
              <a:lnSpc>
                <a:spcPct val="90000"/>
              </a:lnSpc>
              <a:buFont typeface="Verdana" pitchFamily="34" charset="0"/>
              <a:buAutoNum type="alphaLcPeriod"/>
            </a:pPr>
            <a:r>
              <a:rPr lang="en-GB" sz="1800" smtClean="0"/>
              <a:t>Conduct their operations in accordance with the laws and customs of war. </a:t>
            </a:r>
          </a:p>
          <a:p>
            <a:pPr marL="0" indent="0" eaLnBrk="1" hangingPunct="1">
              <a:lnSpc>
                <a:spcPct val="90000"/>
              </a:lnSpc>
              <a:buFont typeface="Wingdings" pitchFamily="2" charset="2"/>
              <a:buAutoNum type="arabicPeriod"/>
            </a:pPr>
            <a:r>
              <a:rPr lang="en-GB" sz="1800" smtClean="0"/>
              <a:t>Lev</a:t>
            </a:r>
            <a:r>
              <a:rPr lang="en-US" sz="1800" smtClean="0"/>
              <a:t>é</a:t>
            </a:r>
            <a:r>
              <a:rPr lang="en-GB" sz="1800" smtClean="0"/>
              <a:t>e en masse</a:t>
            </a:r>
            <a:endParaRPr lang="en-US" sz="180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rrowheads="1"/>
          </p:cNvSpPr>
          <p:nvPr>
            <p:ph type="title"/>
          </p:nvPr>
        </p:nvSpPr>
        <p:spPr/>
        <p:txBody>
          <a:bodyPr/>
          <a:lstStyle/>
          <a:p>
            <a:pPr algn="ctr" eaLnBrk="1" hangingPunct="1"/>
            <a:r>
              <a:rPr lang="en-GB" sz="2800" b="1" i="1" smtClean="0">
                <a:solidFill>
                  <a:srgbClr val="0070C0"/>
                </a:solidFill>
              </a:rPr>
              <a:t>Who is a combatant and who is entitled to POW status?</a:t>
            </a:r>
            <a:endParaRPr lang="en-US" sz="2800" b="1" i="1" smtClean="0">
              <a:solidFill>
                <a:srgbClr val="0070C0"/>
              </a:solidFill>
            </a:endParaRPr>
          </a:p>
        </p:txBody>
      </p:sp>
      <p:sp>
        <p:nvSpPr>
          <p:cNvPr id="20482" name="Rectangle 3"/>
          <p:cNvSpPr>
            <a:spLocks noGrp="1" noChangeArrowheads="1"/>
          </p:cNvSpPr>
          <p:nvPr>
            <p:ph idx="1"/>
          </p:nvPr>
        </p:nvSpPr>
        <p:spPr>
          <a:xfrm>
            <a:off x="457200" y="1600200"/>
            <a:ext cx="8229600" cy="5068888"/>
          </a:xfrm>
        </p:spPr>
        <p:txBody>
          <a:bodyPr/>
          <a:lstStyle/>
          <a:p>
            <a:pPr eaLnBrk="1" hangingPunct="1">
              <a:lnSpc>
                <a:spcPct val="80000"/>
              </a:lnSpc>
              <a:buFont typeface="Wingdings" pitchFamily="2" charset="2"/>
              <a:buNone/>
            </a:pPr>
            <a:endParaRPr lang="pl-PL" sz="1800" b="1" smtClean="0"/>
          </a:p>
          <a:p>
            <a:pPr eaLnBrk="1" hangingPunct="1">
              <a:lnSpc>
                <a:spcPct val="80000"/>
              </a:lnSpc>
              <a:buFont typeface="Wingdings" pitchFamily="2" charset="2"/>
              <a:buNone/>
            </a:pPr>
            <a:r>
              <a:rPr lang="en-GB" sz="1800" b="1" smtClean="0"/>
              <a:t>Art. 4 Geneva Convention III of 1949:</a:t>
            </a:r>
          </a:p>
          <a:p>
            <a:pPr eaLnBrk="1" hangingPunct="1">
              <a:lnSpc>
                <a:spcPct val="80000"/>
              </a:lnSpc>
              <a:buFont typeface="Wingdings" pitchFamily="2" charset="2"/>
              <a:buNone/>
            </a:pPr>
            <a:endParaRPr lang="en-GB" sz="1800" b="1" smtClean="0"/>
          </a:p>
          <a:p>
            <a:pPr marL="927100" lvl="1" indent="-457200" eaLnBrk="1" hangingPunct="1">
              <a:lnSpc>
                <a:spcPct val="80000"/>
              </a:lnSpc>
              <a:buFont typeface="Verdana" pitchFamily="34" charset="0"/>
              <a:buAutoNum type="arabicPeriod"/>
            </a:pPr>
            <a:r>
              <a:rPr lang="pl-PL" sz="1800" smtClean="0"/>
              <a:t>M</a:t>
            </a:r>
            <a:r>
              <a:rPr lang="en-GB" sz="1800" smtClean="0"/>
              <a:t>embers of </a:t>
            </a:r>
            <a:r>
              <a:rPr lang="en-GB" sz="1800" b="1" u="sng" smtClean="0"/>
              <a:t>armed forces</a:t>
            </a:r>
            <a:r>
              <a:rPr lang="en-GB" sz="1800" smtClean="0"/>
              <a:t> of a Party to the conflict as well as militias or volunteer corps forming part of such armed forces</a:t>
            </a:r>
          </a:p>
          <a:p>
            <a:pPr marL="927100" lvl="1" indent="-457200" eaLnBrk="1" hangingPunct="1">
              <a:lnSpc>
                <a:spcPct val="80000"/>
              </a:lnSpc>
              <a:buFont typeface="Verdana" pitchFamily="34" charset="0"/>
              <a:buAutoNum type="arabicPeriod"/>
            </a:pPr>
            <a:r>
              <a:rPr lang="pl-PL" sz="1800" smtClean="0"/>
              <a:t>M</a:t>
            </a:r>
            <a:r>
              <a:rPr lang="en-GB" sz="1800" smtClean="0"/>
              <a:t>embers of </a:t>
            </a:r>
            <a:r>
              <a:rPr lang="en-GB" sz="1800" b="1" u="sng" smtClean="0"/>
              <a:t>other militias and members of other volunteer corps</a:t>
            </a:r>
            <a:r>
              <a:rPr lang="en-GB" sz="1800" smtClean="0"/>
              <a:t>, including those of organized resistance movements, belonging to a Party to the conflict, PROVIDED that they fulfil the following conditions:</a:t>
            </a:r>
          </a:p>
          <a:p>
            <a:pPr marL="1365250" lvl="2" indent="-457200" eaLnBrk="1" hangingPunct="1">
              <a:lnSpc>
                <a:spcPct val="80000"/>
              </a:lnSpc>
              <a:buFont typeface="Verdana" pitchFamily="34" charset="0"/>
              <a:buAutoNum type="alphaLcPeriod"/>
            </a:pPr>
            <a:r>
              <a:rPr lang="en-GB" sz="1800" smtClean="0"/>
              <a:t>Being commanded by a person responsible for his subordinates</a:t>
            </a:r>
          </a:p>
          <a:p>
            <a:pPr marL="1365250" lvl="2" indent="-457200" eaLnBrk="1" hangingPunct="1">
              <a:lnSpc>
                <a:spcPct val="80000"/>
              </a:lnSpc>
              <a:buFont typeface="Verdana" pitchFamily="34" charset="0"/>
              <a:buAutoNum type="alphaLcPeriod"/>
            </a:pPr>
            <a:r>
              <a:rPr lang="en-GB" sz="1800" smtClean="0"/>
              <a:t>Having fixed distinctive sign recognizable at a distance</a:t>
            </a:r>
          </a:p>
          <a:p>
            <a:pPr marL="1365250" lvl="2" indent="-457200" eaLnBrk="1" hangingPunct="1">
              <a:lnSpc>
                <a:spcPct val="80000"/>
              </a:lnSpc>
              <a:buFont typeface="Verdana" pitchFamily="34" charset="0"/>
              <a:buAutoNum type="alphaLcPeriod"/>
            </a:pPr>
            <a:r>
              <a:rPr lang="en-GB" sz="1800" smtClean="0"/>
              <a:t>Carrying arms openly</a:t>
            </a:r>
          </a:p>
          <a:p>
            <a:pPr marL="1365250" lvl="2" indent="-457200" eaLnBrk="1" hangingPunct="1">
              <a:lnSpc>
                <a:spcPct val="80000"/>
              </a:lnSpc>
              <a:buFont typeface="Verdana" pitchFamily="34" charset="0"/>
              <a:buAutoNum type="alphaLcPeriod"/>
            </a:pPr>
            <a:r>
              <a:rPr lang="en-GB" sz="1800" smtClean="0"/>
              <a:t>Conducting operations in accordance with the laws and customs of war</a:t>
            </a:r>
          </a:p>
          <a:p>
            <a:pPr eaLnBrk="1" hangingPunct="1">
              <a:lnSpc>
                <a:spcPct val="80000"/>
              </a:lnSpc>
              <a:buFont typeface="Verdana" pitchFamily="34" charset="0"/>
              <a:buAutoNum type="alphaLcPeriod"/>
            </a:pPr>
            <a:endParaRPr lang="en-US" sz="180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rrowheads="1"/>
          </p:cNvSpPr>
          <p:nvPr>
            <p:ph type="title"/>
          </p:nvPr>
        </p:nvSpPr>
        <p:spPr>
          <a:xfrm>
            <a:off x="539750" y="260350"/>
            <a:ext cx="8001000" cy="1216025"/>
          </a:xfrm>
        </p:spPr>
        <p:txBody>
          <a:bodyPr/>
          <a:lstStyle/>
          <a:p>
            <a:pPr eaLnBrk="1" hangingPunct="1"/>
            <a:r>
              <a:rPr lang="en-GB" smtClean="0"/>
              <a:t> </a:t>
            </a:r>
            <a:endParaRPr lang="en-US" smtClean="0"/>
          </a:p>
        </p:txBody>
      </p:sp>
      <p:sp>
        <p:nvSpPr>
          <p:cNvPr id="16387" name="Rectangle 3"/>
          <p:cNvSpPr>
            <a:spLocks noGrp="1" noChangeArrowheads="1"/>
          </p:cNvSpPr>
          <p:nvPr>
            <p:ph idx="1"/>
          </p:nvPr>
        </p:nvSpPr>
        <p:spPr/>
        <p:txBody>
          <a:bodyPr/>
          <a:lstStyle/>
          <a:p>
            <a:pPr lvl="1" eaLnBrk="1" hangingPunct="1">
              <a:buFont typeface="Wingdings" pitchFamily="2" charset="2"/>
              <a:buNone/>
              <a:defRPr/>
            </a:pPr>
            <a:r>
              <a:rPr lang="en-GB" sz="2400" b="1" dirty="0" smtClean="0"/>
              <a:t>Art. 4 Geneva Convention III of 1949:</a:t>
            </a:r>
          </a:p>
          <a:p>
            <a:pPr lvl="1" eaLnBrk="1" hangingPunct="1">
              <a:buFont typeface="Wingdings" pitchFamily="2" charset="2"/>
              <a:buNone/>
              <a:defRPr/>
            </a:pPr>
            <a:endParaRPr lang="pl-PL" sz="2400" dirty="0" smtClean="0"/>
          </a:p>
          <a:p>
            <a:pPr marL="928687" lvl="1" indent="-457200" eaLnBrk="1" hangingPunct="1">
              <a:buFont typeface="Wingdings" pitchFamily="2" charset="2"/>
              <a:buAutoNum type="arabicPeriod" startAt="3"/>
              <a:defRPr/>
            </a:pPr>
            <a:r>
              <a:rPr lang="en-GB" sz="2000" dirty="0" smtClean="0"/>
              <a:t>Members of regular armed forces who profess allegiance to a government or an authority not recognized by the Detaining Power</a:t>
            </a:r>
            <a:r>
              <a:rPr lang="pl-PL" sz="2000" dirty="0" smtClean="0"/>
              <a:t> (…)</a:t>
            </a:r>
            <a:endParaRPr lang="en-GB" sz="2000" dirty="0" smtClean="0"/>
          </a:p>
          <a:p>
            <a:pPr marL="928687" lvl="1" indent="-457200" eaLnBrk="1" hangingPunct="1">
              <a:buFont typeface="Wingdings" pitchFamily="2" charset="2"/>
              <a:buNone/>
              <a:defRPr/>
            </a:pPr>
            <a:r>
              <a:rPr lang="pl-PL" sz="2000" dirty="0" smtClean="0">
                <a:solidFill>
                  <a:schemeClr val="accent2"/>
                </a:solidFill>
              </a:rPr>
              <a:t>6.</a:t>
            </a:r>
            <a:r>
              <a:rPr lang="pl-PL" sz="2000" dirty="0" smtClean="0"/>
              <a:t>  </a:t>
            </a:r>
            <a:r>
              <a:rPr lang="en-GB" sz="2000" dirty="0" smtClean="0"/>
              <a:t>Inhabitants of a non-occupied territory, who on the approach of the enemy spontaneously take up arms to resist the invading forces, provided they carry arms openly and respect the laws and customs of war.</a:t>
            </a:r>
            <a:endParaRPr lang="en-US" sz="2000" dirty="0" smtClean="0"/>
          </a:p>
          <a:p>
            <a:pPr eaLnBrk="1" hangingPunct="1">
              <a:buFont typeface="Wingdings" pitchFamily="2" charset="2"/>
              <a:buNone/>
              <a:defRPr/>
            </a:pPr>
            <a:endParaRPr lang="en-US" sz="2800" dirty="0" smtClean="0"/>
          </a:p>
        </p:txBody>
      </p:sp>
      <p:sp>
        <p:nvSpPr>
          <p:cNvPr id="21507" name="Prostokąt 3"/>
          <p:cNvSpPr>
            <a:spLocks noChangeArrowheads="1"/>
          </p:cNvSpPr>
          <p:nvPr/>
        </p:nvSpPr>
        <p:spPr bwMode="auto">
          <a:xfrm>
            <a:off x="1187450" y="333375"/>
            <a:ext cx="6624638" cy="830263"/>
          </a:xfrm>
          <a:prstGeom prst="rect">
            <a:avLst/>
          </a:prstGeom>
          <a:noFill/>
          <a:ln w="9525">
            <a:noFill/>
            <a:miter lim="800000"/>
            <a:headEnd/>
            <a:tailEnd/>
          </a:ln>
        </p:spPr>
        <p:txBody>
          <a:bodyPr>
            <a:spAutoFit/>
          </a:bodyPr>
          <a:lstStyle/>
          <a:p>
            <a:pPr algn="ctr"/>
            <a:r>
              <a:rPr lang="en-GB" sz="2400" b="1" i="1">
                <a:solidFill>
                  <a:srgbClr val="0070C0"/>
                </a:solidFill>
              </a:rPr>
              <a:t>Who is a combatant and who is entitled to POW status?</a:t>
            </a:r>
            <a:endParaRPr lang="pl-PL" sz="240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rrowheads="1"/>
          </p:cNvSpPr>
          <p:nvPr>
            <p:ph type="title"/>
          </p:nvPr>
        </p:nvSpPr>
        <p:spPr/>
        <p:txBody>
          <a:bodyPr/>
          <a:lstStyle/>
          <a:p>
            <a:pPr algn="ctr" eaLnBrk="1" hangingPunct="1"/>
            <a:r>
              <a:rPr lang="en-GB" sz="2800" b="1" i="1" smtClean="0">
                <a:solidFill>
                  <a:srgbClr val="0070C0"/>
                </a:solidFill>
              </a:rPr>
              <a:t>Who is a combatant and who is entitled to POW status?</a:t>
            </a:r>
            <a:endParaRPr lang="en-US" sz="2800" b="1" i="1" smtClean="0">
              <a:solidFill>
                <a:srgbClr val="0070C0"/>
              </a:solidFill>
            </a:endParaRPr>
          </a:p>
        </p:txBody>
      </p:sp>
      <p:sp>
        <p:nvSpPr>
          <p:cNvPr id="22530" name="Rectangle 3"/>
          <p:cNvSpPr>
            <a:spLocks noGrp="1" noChangeArrowheads="1"/>
          </p:cNvSpPr>
          <p:nvPr>
            <p:ph idx="1"/>
          </p:nvPr>
        </p:nvSpPr>
        <p:spPr/>
        <p:txBody>
          <a:bodyPr/>
          <a:lstStyle/>
          <a:p>
            <a:pPr eaLnBrk="1" hangingPunct="1">
              <a:buFont typeface="Wingdings" pitchFamily="2" charset="2"/>
              <a:buNone/>
            </a:pPr>
            <a:r>
              <a:rPr lang="en-GB" sz="2400" b="1" smtClean="0"/>
              <a:t>Art. 43(1) Additional Protocol I of 1977</a:t>
            </a:r>
            <a:endParaRPr lang="pl-PL" sz="2400" b="1" smtClean="0"/>
          </a:p>
          <a:p>
            <a:pPr eaLnBrk="1" hangingPunct="1">
              <a:buFont typeface="Wingdings" pitchFamily="2" charset="2"/>
              <a:buNone/>
            </a:pPr>
            <a:endParaRPr lang="en-GB" sz="2400" b="1" smtClean="0"/>
          </a:p>
          <a:p>
            <a:pPr algn="ctr" eaLnBrk="1" hangingPunct="1">
              <a:buFont typeface="Wingdings" pitchFamily="2" charset="2"/>
              <a:buNone/>
            </a:pPr>
            <a:r>
              <a:rPr lang="pl-PL" sz="2400" i="1" smtClean="0"/>
              <a:t>Combatant = member of armed forces</a:t>
            </a:r>
          </a:p>
          <a:p>
            <a:pPr eaLnBrk="1" hangingPunct="1">
              <a:buFont typeface="Wingdings" pitchFamily="2" charset="2"/>
              <a:buNone/>
            </a:pPr>
            <a:r>
              <a:rPr lang="en-GB" sz="2400" smtClean="0"/>
              <a:t>The armed forces of a Party to a conflict consist of</a:t>
            </a:r>
            <a:r>
              <a:rPr lang="pl-PL" sz="2400" smtClean="0"/>
              <a:t> </a:t>
            </a:r>
            <a:r>
              <a:rPr lang="en-GB" sz="2400" u="sng" smtClean="0"/>
              <a:t>all organized </a:t>
            </a:r>
            <a:r>
              <a:rPr lang="en-GB" sz="2400" smtClean="0"/>
              <a:t>armed forces, groups and units</a:t>
            </a:r>
            <a:endParaRPr lang="pl-PL" sz="2400" smtClean="0"/>
          </a:p>
          <a:p>
            <a:pPr eaLnBrk="1" hangingPunct="1">
              <a:buFont typeface="Verdana" pitchFamily="34" charset="0"/>
              <a:buAutoNum type="arabicPeriod"/>
            </a:pPr>
            <a:r>
              <a:rPr lang="pl-PL" sz="2400" smtClean="0"/>
              <a:t>W</a:t>
            </a:r>
            <a:r>
              <a:rPr lang="en-GB" sz="2400" smtClean="0"/>
              <a:t>hich are under a </a:t>
            </a:r>
            <a:r>
              <a:rPr lang="en-GB" sz="2400" u="sng" smtClean="0"/>
              <a:t>command responsible</a:t>
            </a:r>
            <a:r>
              <a:rPr lang="en-GB" sz="2400" smtClean="0"/>
              <a:t> to that Party for the conduct of its subordinates</a:t>
            </a:r>
          </a:p>
          <a:p>
            <a:pPr eaLnBrk="1" hangingPunct="1">
              <a:buFont typeface="Verdana" pitchFamily="34" charset="0"/>
              <a:buAutoNum type="arabicPeriod"/>
            </a:pPr>
            <a:r>
              <a:rPr lang="en-GB" sz="2400" smtClean="0"/>
              <a:t>Subject to an </a:t>
            </a:r>
            <a:r>
              <a:rPr lang="en-GB" sz="2400" u="sng" smtClean="0"/>
              <a:t>internal disciplinary system</a:t>
            </a:r>
            <a:r>
              <a:rPr lang="en-GB" sz="2400" smtClean="0"/>
              <a:t> to enforce compliance with the rules of IHL </a:t>
            </a:r>
            <a:endParaRPr lang="en-US" sz="2400"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rofil">
  <a:themeElements>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
      <a:majorFont>
        <a:latin typeface="Verdana"/>
        <a:ea typeface=""/>
        <a:cs typeface=""/>
      </a:majorFont>
      <a:minorFont>
        <a:latin typeface="Verdana"/>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1339</TotalTime>
  <Words>3119</Words>
  <Application>Microsoft Office PowerPoint</Application>
  <PresentationFormat>Pokaz na ekranie (4:3)</PresentationFormat>
  <Paragraphs>260</Paragraphs>
  <Slides>43</Slides>
  <Notes>0</Notes>
  <HiddenSlides>0</HiddenSlides>
  <MMClips>0</MMClips>
  <ScaleCrop>false</ScaleCrop>
  <HeadingPairs>
    <vt:vector size="4" baseType="variant">
      <vt:variant>
        <vt:lpstr>Motyw</vt:lpstr>
      </vt:variant>
      <vt:variant>
        <vt:i4>1</vt:i4>
      </vt:variant>
      <vt:variant>
        <vt:lpstr>Tytuły slajdów</vt:lpstr>
      </vt:variant>
      <vt:variant>
        <vt:i4>43</vt:i4>
      </vt:variant>
    </vt:vector>
  </HeadingPairs>
  <TitlesOfParts>
    <vt:vector size="44" baseType="lpstr">
      <vt:lpstr>Profil</vt:lpstr>
      <vt:lpstr>Slajd 1</vt:lpstr>
      <vt:lpstr>Protected persons</vt:lpstr>
      <vt:lpstr>Definition of a POW</vt:lpstr>
      <vt:lpstr>Slajd 4</vt:lpstr>
      <vt:lpstr>What is the legal basis for detaining POWs?</vt:lpstr>
      <vt:lpstr>Who is a combatant and who is entitled to POW status? </vt:lpstr>
      <vt:lpstr>Who is a combatant and who is entitled to POW status?</vt:lpstr>
      <vt:lpstr> </vt:lpstr>
      <vt:lpstr>Who is a combatant and who is entitled to POW status?</vt:lpstr>
      <vt:lpstr>AP I – POW status</vt:lpstr>
      <vt:lpstr>COMBATANTS WHO DON’T ENJOY THE STATUS OF POW:   </vt:lpstr>
      <vt:lpstr>Non-combatants who enjoy the status of POW </vt:lpstr>
      <vt:lpstr>Treatment of POWs</vt:lpstr>
      <vt:lpstr>Treatment of POWs</vt:lpstr>
      <vt:lpstr>Treatment of Prisoners of War</vt:lpstr>
      <vt:lpstr>What rules apply to interrogations of POWs?</vt:lpstr>
      <vt:lpstr>What rules apply to interrogations of POWs?</vt:lpstr>
      <vt:lpstr>Registration and communication rights</vt:lpstr>
      <vt:lpstr>Specific rules on treatment of POWs </vt:lpstr>
      <vt:lpstr>Rules on judicial proceedings (GC III)</vt:lpstr>
      <vt:lpstr>Rules on judicial proceedings </vt:lpstr>
      <vt:lpstr>Access rights of the ICRC</vt:lpstr>
      <vt:lpstr>Right to escape?</vt:lpstr>
      <vt:lpstr>End of captivity: repatriation </vt:lpstr>
      <vt:lpstr> End of POW status and detention</vt:lpstr>
      <vt:lpstr>Grave breaches/war crimes in relation to POWs</vt:lpstr>
      <vt:lpstr>What should a combatant look like?</vt:lpstr>
      <vt:lpstr>What should a combatant look like?</vt:lpstr>
      <vt:lpstr>What should a combatant look like?</vt:lpstr>
      <vt:lpstr>What if status is doubtful?</vt:lpstr>
      <vt:lpstr>What if status is doubtful?</vt:lpstr>
      <vt:lpstr>What if status is doubtful?</vt:lpstr>
      <vt:lpstr>What if status is doubtful?</vt:lpstr>
      <vt:lpstr>What if status is doubtful?</vt:lpstr>
      <vt:lpstr>Martens Clause</vt:lpstr>
      <vt:lpstr>Contemporary practice  The Guantanamo detainees  </vt:lpstr>
      <vt:lpstr>Slajd 37</vt:lpstr>
      <vt:lpstr>Non-international armed conflicts:  What is the status of captured fighters? </vt:lpstr>
      <vt:lpstr>Wounded, sick and shipwrecked</vt:lpstr>
      <vt:lpstr>   Wounded, sick and shipwrecked   </vt:lpstr>
      <vt:lpstr>Definition of  wounded and sick</vt:lpstr>
      <vt:lpstr>Definition of shipwrecked</vt:lpstr>
      <vt:lpstr>Wounded, sick and shipwrecked   </vt:lpstr>
    </vt:vector>
  </TitlesOfParts>
  <Company>ZG PCK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ZG PCK</dc:creator>
  <cp:lastModifiedBy> </cp:lastModifiedBy>
  <cp:revision>133</cp:revision>
  <dcterms:created xsi:type="dcterms:W3CDTF">2006-07-05T08:35:17Z</dcterms:created>
  <dcterms:modified xsi:type="dcterms:W3CDTF">2013-02-19T21:40:11Z</dcterms:modified>
</cp:coreProperties>
</file>