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3"/>
  </p:notesMasterIdLst>
  <p:handoutMasterIdLst>
    <p:handoutMasterId r:id="rId24"/>
  </p:handoutMasterIdLst>
  <p:sldIdLst>
    <p:sldId id="256" r:id="rId2"/>
    <p:sldId id="292" r:id="rId3"/>
    <p:sldId id="296" r:id="rId4"/>
    <p:sldId id="300" r:id="rId5"/>
    <p:sldId id="301" r:id="rId6"/>
    <p:sldId id="302" r:id="rId7"/>
    <p:sldId id="293" r:id="rId8"/>
    <p:sldId id="294" r:id="rId9"/>
    <p:sldId id="299" r:id="rId10"/>
    <p:sldId id="303" r:id="rId11"/>
    <p:sldId id="304" r:id="rId12"/>
    <p:sldId id="305" r:id="rId13"/>
    <p:sldId id="306" r:id="rId14"/>
    <p:sldId id="307" r:id="rId15"/>
    <p:sldId id="308" r:id="rId16"/>
    <p:sldId id="309" r:id="rId17"/>
    <p:sldId id="310" r:id="rId18"/>
    <p:sldId id="311" r:id="rId19"/>
    <p:sldId id="312" r:id="rId20"/>
    <p:sldId id="314" r:id="rId21"/>
    <p:sldId id="315" r:id="rId2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31471B-7986-4F44-A164-EEC14D81742C}" type="datetimeFigureOut">
              <a:rPr lang="pl-PL" smtClean="0"/>
              <a:t>2013-02-18</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076A37-BCAE-41A6-B8E7-508BB4A67761}" type="slidenum">
              <a:rPr lang="pl-PL" smtClean="0"/>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9E109414-5E8B-440D-9D75-A850B80C08A8}" type="datetimeFigureOut">
              <a:rPr lang="pl-PL"/>
              <a:pPr>
                <a:defRPr/>
              </a:pPr>
              <a:t>2013-02-18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6123E9A9-EFAD-4AAA-A335-B75FE91AF602}"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ymbol zastępczy obrazu slajdu 1"/>
          <p:cNvSpPr>
            <a:spLocks noGrp="1" noRot="1" noChangeAspect="1"/>
          </p:cNvSpPr>
          <p:nvPr>
            <p:ph type="sldImg"/>
          </p:nvPr>
        </p:nvSpPr>
        <p:spPr bwMode="auto">
          <a:noFill/>
          <a:ln>
            <a:solidFill>
              <a:srgbClr val="000000"/>
            </a:solidFill>
            <a:miter lim="800000"/>
            <a:headEnd/>
            <a:tailEnd/>
          </a:ln>
        </p:spPr>
      </p:sp>
      <p:sp>
        <p:nvSpPr>
          <p:cNvPr id="38914" name="Symbol zastępczy notatek 2"/>
          <p:cNvSpPr>
            <a:spLocks noGrp="1"/>
          </p:cNvSpPr>
          <p:nvPr>
            <p:ph type="body" idx="1"/>
          </p:nvPr>
        </p:nvSpPr>
        <p:spPr bwMode="auto">
          <a:noFill/>
        </p:spPr>
        <p:txBody>
          <a:bodyPr/>
          <a:lstStyle/>
          <a:p>
            <a:pPr>
              <a:spcBef>
                <a:spcPct val="0"/>
              </a:spcBef>
            </a:pPr>
            <a:endParaRPr lang="pl-PL" smtClean="0"/>
          </a:p>
        </p:txBody>
      </p:sp>
      <p:sp>
        <p:nvSpPr>
          <p:cNvPr id="38915"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7F6DC3-1E56-4E2B-8ECA-B8B6F429102A}" type="slidenum">
              <a:rPr lang="pl-PL">
                <a:cs typeface="Arial" charset="0"/>
              </a:rPr>
              <a:pPr/>
              <a:t>21</a:t>
            </a:fld>
            <a:endParaRPr lang="pl-P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85800" y="990600"/>
            <a:ext cx="7772400" cy="1371600"/>
          </a:xfrm>
        </p:spPr>
        <p:txBody>
          <a:bodyPr/>
          <a:lstStyle>
            <a:lvl1pPr>
              <a:defRPr sz="4000"/>
            </a:lvl1pPr>
          </a:lstStyle>
          <a:p>
            <a:r>
              <a:rPr lang="pl-PL"/>
              <a:t>Kliknij, aby edytować styl wzorca tytułu</a:t>
            </a:r>
          </a:p>
        </p:txBody>
      </p:sp>
      <p:sp>
        <p:nvSpPr>
          <p:cNvPr id="4813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pl-PL"/>
              <a:t>Kliknij, aby edytować styl wzorca podtytułu</a:t>
            </a:r>
          </a:p>
        </p:txBody>
      </p:sp>
      <p:sp>
        <p:nvSpPr>
          <p:cNvPr id="48132" name="Rectangle 4"/>
          <p:cNvSpPr>
            <a:spLocks noGrp="1" noChangeArrowheads="1"/>
          </p:cNvSpPr>
          <p:nvPr>
            <p:ph type="dt" sz="half" idx="2"/>
          </p:nvPr>
        </p:nvSpPr>
        <p:spPr>
          <a:xfrm>
            <a:off x="685800" y="6248400"/>
            <a:ext cx="1905000" cy="457200"/>
          </a:xfrm>
        </p:spPr>
        <p:txBody>
          <a:bodyPr/>
          <a:lstStyle>
            <a:lvl1pPr>
              <a:defRPr/>
            </a:lvl1pPr>
          </a:lstStyle>
          <a:p>
            <a:fld id="{B7E2C0A3-7734-46E2-8DD4-E7E366028EF6}" type="datetimeFigureOut">
              <a:rPr lang="pl-PL"/>
              <a:pPr/>
              <a:t>2013-02-18</a:t>
            </a:fld>
            <a:endParaRPr lang="pl-PL"/>
          </a:p>
        </p:txBody>
      </p:sp>
      <p:sp>
        <p:nvSpPr>
          <p:cNvPr id="48133" name="Rectangle 5"/>
          <p:cNvSpPr>
            <a:spLocks noGrp="1" noChangeArrowheads="1"/>
          </p:cNvSpPr>
          <p:nvPr>
            <p:ph type="ftr" sz="quarter" idx="3"/>
          </p:nvPr>
        </p:nvSpPr>
        <p:spPr>
          <a:xfrm>
            <a:off x="3124200" y="6248400"/>
            <a:ext cx="2895600" cy="457200"/>
          </a:xfrm>
        </p:spPr>
        <p:txBody>
          <a:bodyPr/>
          <a:lstStyle>
            <a:lvl1pPr>
              <a:defRPr/>
            </a:lvl1pPr>
          </a:lstStyle>
          <a:p>
            <a:endParaRPr lang="pl-PL"/>
          </a:p>
        </p:txBody>
      </p:sp>
      <p:sp>
        <p:nvSpPr>
          <p:cNvPr id="48134" name="Rectangle 6"/>
          <p:cNvSpPr>
            <a:spLocks noGrp="1" noChangeArrowheads="1"/>
          </p:cNvSpPr>
          <p:nvPr>
            <p:ph type="sldNum" sz="quarter" idx="4"/>
          </p:nvPr>
        </p:nvSpPr>
        <p:spPr>
          <a:xfrm>
            <a:off x="6553200" y="6248400"/>
            <a:ext cx="1905000" cy="457200"/>
          </a:xfrm>
        </p:spPr>
        <p:txBody>
          <a:bodyPr/>
          <a:lstStyle>
            <a:lvl1pPr>
              <a:defRPr/>
            </a:lvl1pPr>
          </a:lstStyle>
          <a:p>
            <a:fld id="{140F474B-0F50-487F-9F2C-8A27931674CB}" type="slidenum">
              <a:rPr lang="pl-PL"/>
              <a:pPr/>
              <a:t>‹#›</a:t>
            </a:fld>
            <a:endParaRPr lang="pl-PL"/>
          </a:p>
        </p:txBody>
      </p:sp>
      <p:sp>
        <p:nvSpPr>
          <p:cNvPr id="4813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l-PL" sz="2400">
              <a:latin typeface="Times New Roman" pitchFamily="18" charset="0"/>
            </a:endParaRP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daty 3"/>
          <p:cNvSpPr>
            <a:spLocks noGrp="1"/>
          </p:cNvSpPr>
          <p:nvPr>
            <p:ph type="dt" sz="half" idx="10"/>
          </p:nvPr>
        </p:nvSpPr>
        <p:spPr/>
        <p:txBody>
          <a:bodyPr/>
          <a:lstStyle>
            <a:lvl1pPr>
              <a:defRPr/>
            </a:lvl1pPr>
          </a:lstStyle>
          <a:p>
            <a:fld id="{EB9A02D8-3ABE-4779-83BC-683E5E929F80}" type="datetimeFigureOut">
              <a:rPr lang="pl-PL"/>
              <a:pPr/>
              <a:t>2013-02-18</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36FF31D7-3486-44FB-9ABB-42A5F5B16CAD}"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73838" y="304800"/>
            <a:ext cx="2001837" cy="5715000"/>
          </a:xfrm>
        </p:spPr>
        <p:txBody>
          <a:bodyPr vert="eaVert"/>
          <a:lstStyle/>
          <a:p>
            <a:r>
              <a:rPr lang="en-US"/>
              <a:t>Kliknij, aby edytować styl</a:t>
            </a:r>
            <a:endParaRPr lang="pl-PL"/>
          </a:p>
        </p:txBody>
      </p:sp>
      <p:sp>
        <p:nvSpPr>
          <p:cNvPr id="3" name="Symbol zastępczy tytułu pionowego 2"/>
          <p:cNvSpPr>
            <a:spLocks noGrp="1"/>
          </p:cNvSpPr>
          <p:nvPr>
            <p:ph type="body" orient="vert" idx="1"/>
          </p:nvPr>
        </p:nvSpPr>
        <p:spPr>
          <a:xfrm>
            <a:off x="566738" y="304800"/>
            <a:ext cx="5854700" cy="5715000"/>
          </a:xfrm>
        </p:spPr>
        <p:txBody>
          <a:bodyPr vert="eaVert"/>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daty 3"/>
          <p:cNvSpPr>
            <a:spLocks noGrp="1"/>
          </p:cNvSpPr>
          <p:nvPr>
            <p:ph type="dt" sz="half" idx="10"/>
          </p:nvPr>
        </p:nvSpPr>
        <p:spPr/>
        <p:txBody>
          <a:bodyPr/>
          <a:lstStyle>
            <a:lvl1pPr>
              <a:defRPr/>
            </a:lvl1pPr>
          </a:lstStyle>
          <a:p>
            <a:fld id="{CD8C891A-185A-46A5-A7FD-93837EC7AB75}" type="datetimeFigureOut">
              <a:rPr lang="pl-PL"/>
              <a:pPr/>
              <a:t>2013-02-18</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1BB08AB4-7707-4E06-A524-E84639692CDE}"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a:t>Kliknij, aby edytować styl</a:t>
            </a:r>
            <a:endParaRPr lang="pl-PL"/>
          </a:p>
        </p:txBody>
      </p:sp>
      <p:sp>
        <p:nvSpPr>
          <p:cNvPr id="3" name="Symbol zastępczy zawartości 2"/>
          <p:cNvSpPr>
            <a:spLocks noGrp="1"/>
          </p:cNvSpPr>
          <p:nvPr>
            <p:ph idx="1"/>
          </p:nvPr>
        </p:nvSpPr>
        <p:spPr/>
        <p:txBody>
          <a:body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daty 3"/>
          <p:cNvSpPr>
            <a:spLocks noGrp="1"/>
          </p:cNvSpPr>
          <p:nvPr>
            <p:ph type="dt" sz="half" idx="10"/>
          </p:nvPr>
        </p:nvSpPr>
        <p:spPr/>
        <p:txBody>
          <a:bodyPr/>
          <a:lstStyle>
            <a:lvl1pPr>
              <a:defRPr/>
            </a:lvl1pPr>
          </a:lstStyle>
          <a:p>
            <a:fld id="{43F10ABF-6193-4567-A3FB-93958EABC3F9}" type="datetimeFigureOut">
              <a:rPr lang="pl-PL"/>
              <a:pPr/>
              <a:t>2013-02-18</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A870B57-535E-4A4D-9C1E-8E418E09AFF7}"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en-US"/>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Kliknij, aby edytować style wzorca tekstu</a:t>
            </a:r>
          </a:p>
        </p:txBody>
      </p:sp>
      <p:sp>
        <p:nvSpPr>
          <p:cNvPr id="4" name="Symbol zastępczy daty 3"/>
          <p:cNvSpPr>
            <a:spLocks noGrp="1"/>
          </p:cNvSpPr>
          <p:nvPr>
            <p:ph type="dt" sz="half" idx="10"/>
          </p:nvPr>
        </p:nvSpPr>
        <p:spPr/>
        <p:txBody>
          <a:bodyPr/>
          <a:lstStyle>
            <a:lvl1pPr>
              <a:defRPr/>
            </a:lvl1pPr>
          </a:lstStyle>
          <a:p>
            <a:fld id="{6942518F-806D-455F-9A7C-690E729E9797}" type="datetimeFigureOut">
              <a:rPr lang="pl-PL"/>
              <a:pPr/>
              <a:t>2013-02-18</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0B6C0060-9C3F-4441-94A4-DD6C1E73ED36}"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a:t>Kliknij, aby edytować styl</a:t>
            </a:r>
            <a:endParaRPr lang="pl-PL"/>
          </a:p>
        </p:txBody>
      </p:sp>
      <p:sp>
        <p:nvSpPr>
          <p:cNvPr id="3" name="Symbol zastępczy zawartości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zawartości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5" name="Symbol zastępczy daty 4"/>
          <p:cNvSpPr>
            <a:spLocks noGrp="1"/>
          </p:cNvSpPr>
          <p:nvPr>
            <p:ph type="dt" sz="half" idx="10"/>
          </p:nvPr>
        </p:nvSpPr>
        <p:spPr/>
        <p:txBody>
          <a:bodyPr/>
          <a:lstStyle>
            <a:lvl1pPr>
              <a:defRPr/>
            </a:lvl1pPr>
          </a:lstStyle>
          <a:p>
            <a:fld id="{BCC25042-F684-4A5A-AE8F-E35716B6FC10}" type="datetimeFigureOut">
              <a:rPr lang="pl-PL"/>
              <a:pPr/>
              <a:t>2013-02-18</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C1D8E7FE-E241-402D-B48F-D7F9A77F93F9}"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en-US"/>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7" name="Symbol zastępczy daty 6"/>
          <p:cNvSpPr>
            <a:spLocks noGrp="1"/>
          </p:cNvSpPr>
          <p:nvPr>
            <p:ph type="dt" sz="half" idx="10"/>
          </p:nvPr>
        </p:nvSpPr>
        <p:spPr/>
        <p:txBody>
          <a:bodyPr/>
          <a:lstStyle>
            <a:lvl1pPr>
              <a:defRPr/>
            </a:lvl1pPr>
          </a:lstStyle>
          <a:p>
            <a:fld id="{AF5F25A4-09EC-4A27-BEF8-E0463AA2C329}" type="datetimeFigureOut">
              <a:rPr lang="pl-PL"/>
              <a:pPr/>
              <a:t>2013-02-18</a:t>
            </a:fld>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AF96D09E-A124-4655-B663-DE0150455A37}"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a:t>Kliknij, aby edytować styl</a:t>
            </a:r>
            <a:endParaRPr lang="pl-PL"/>
          </a:p>
        </p:txBody>
      </p:sp>
      <p:sp>
        <p:nvSpPr>
          <p:cNvPr id="3" name="Symbol zastępczy daty 2"/>
          <p:cNvSpPr>
            <a:spLocks noGrp="1"/>
          </p:cNvSpPr>
          <p:nvPr>
            <p:ph type="dt" sz="half" idx="10"/>
          </p:nvPr>
        </p:nvSpPr>
        <p:spPr/>
        <p:txBody>
          <a:bodyPr/>
          <a:lstStyle>
            <a:lvl1pPr>
              <a:defRPr/>
            </a:lvl1pPr>
          </a:lstStyle>
          <a:p>
            <a:fld id="{6A4B7A6D-3624-48FD-973A-48D54F783F54}" type="datetimeFigureOut">
              <a:rPr lang="pl-PL"/>
              <a:pPr/>
              <a:t>2013-02-18</a:t>
            </a:fld>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526C8319-5E84-4A9F-A353-5307F52BFA7D}"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fld id="{66D8DC25-BE87-406F-A988-0B1B7E2B5C6A}" type="datetimeFigureOut">
              <a:rPr lang="pl-PL"/>
              <a:pPr/>
              <a:t>2013-02-18</a:t>
            </a:fld>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7F0C5431-D03B-4387-80D5-4EEFBA6D0BD9}"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en-US"/>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Kliknij, aby edytować style wzorca tekstu</a:t>
            </a:r>
          </a:p>
        </p:txBody>
      </p:sp>
      <p:sp>
        <p:nvSpPr>
          <p:cNvPr id="5" name="Symbol zastępczy daty 4"/>
          <p:cNvSpPr>
            <a:spLocks noGrp="1"/>
          </p:cNvSpPr>
          <p:nvPr>
            <p:ph type="dt" sz="half" idx="10"/>
          </p:nvPr>
        </p:nvSpPr>
        <p:spPr/>
        <p:txBody>
          <a:bodyPr/>
          <a:lstStyle>
            <a:lvl1pPr>
              <a:defRPr/>
            </a:lvl1pPr>
          </a:lstStyle>
          <a:p>
            <a:fld id="{F7BED62E-EABB-428D-B189-559B0FEE5E2D}" type="datetimeFigureOut">
              <a:rPr lang="pl-PL"/>
              <a:pPr/>
              <a:t>2013-02-18</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30C35C90-2E9A-4CA6-947E-22711AEE6868}"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en-US"/>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Kliknij, aby edytować style wzorca tekstu</a:t>
            </a:r>
          </a:p>
        </p:txBody>
      </p:sp>
      <p:sp>
        <p:nvSpPr>
          <p:cNvPr id="5" name="Symbol zastępczy daty 4"/>
          <p:cNvSpPr>
            <a:spLocks noGrp="1"/>
          </p:cNvSpPr>
          <p:nvPr>
            <p:ph type="dt" sz="half" idx="10"/>
          </p:nvPr>
        </p:nvSpPr>
        <p:spPr/>
        <p:txBody>
          <a:bodyPr/>
          <a:lstStyle>
            <a:lvl1pPr>
              <a:defRPr/>
            </a:lvl1pPr>
          </a:lstStyle>
          <a:p>
            <a:fld id="{2C936575-F699-48E2-9128-7B859C4C2256}" type="datetimeFigureOut">
              <a:rPr lang="pl-PL"/>
              <a:pPr/>
              <a:t>2013-02-18</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ECA4D459-2EA7-4700-8625-C04D1C7DE6DB}"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pl-PL" smtClean="0"/>
              <a:t>Kliknij, aby edytować styl wzorca tytułu</a:t>
            </a:r>
          </a:p>
        </p:txBody>
      </p:sp>
      <p:sp>
        <p:nvSpPr>
          <p:cNvPr id="4710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710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l-PL" sz="2400">
              <a:latin typeface="Times New Roman" pitchFamily="18" charset="0"/>
            </a:endParaRPr>
          </a:p>
        </p:txBody>
      </p:sp>
      <p:sp>
        <p:nvSpPr>
          <p:cNvPr id="4710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pl-PL"/>
          </a:p>
        </p:txBody>
      </p:sp>
      <p:sp>
        <p:nvSpPr>
          <p:cNvPr id="4711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437E7136-37E7-4F78-B4BC-68041E216916}" type="datetimeFigureOut">
              <a:rPr lang="pl-PL"/>
              <a:pPr/>
              <a:t>2013-02-18</a:t>
            </a:fld>
            <a:endParaRPr lang="pl-PL"/>
          </a:p>
        </p:txBody>
      </p:sp>
      <p:sp>
        <p:nvSpPr>
          <p:cNvPr id="4711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pl-PL"/>
          </a:p>
        </p:txBody>
      </p:sp>
      <p:sp>
        <p:nvSpPr>
          <p:cNvPr id="4711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3668501A-BBF9-4199-8311-478756C53F16}"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ransition>
    <p:fade/>
  </p:transition>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251520" y="2420888"/>
            <a:ext cx="8707833" cy="3477875"/>
          </a:xfrm>
          <a:prstGeom prst="rect">
            <a:avLst/>
          </a:prstGeom>
          <a:noFill/>
          <a:ln w="9525">
            <a:noFill/>
            <a:miter lim="800000"/>
            <a:headEnd/>
            <a:tailEnd/>
          </a:ln>
        </p:spPr>
        <p:txBody>
          <a:bodyPr wrap="none" anchor="ctr">
            <a:spAutoFit/>
          </a:bodyPr>
          <a:lstStyle/>
          <a:p>
            <a:pPr algn="ctr"/>
            <a:endParaRPr lang="pl-PL" sz="2000" b="1" i="1" dirty="0" smtClean="0">
              <a:solidFill>
                <a:schemeClr val="hlink"/>
              </a:solidFill>
            </a:endParaRPr>
          </a:p>
          <a:p>
            <a:pPr algn="ctr"/>
            <a:r>
              <a:rPr lang="pl-PL" sz="2000" b="1" i="1" dirty="0" err="1" smtClean="0">
                <a:solidFill>
                  <a:schemeClr val="hlink"/>
                </a:solidFill>
              </a:rPr>
              <a:t>Conduct</a:t>
            </a:r>
            <a:r>
              <a:rPr lang="pl-PL" sz="2000" b="1" i="1" dirty="0" smtClean="0">
                <a:solidFill>
                  <a:schemeClr val="hlink"/>
                </a:solidFill>
              </a:rPr>
              <a:t> of </a:t>
            </a:r>
            <a:r>
              <a:rPr lang="pl-PL" sz="2000" b="1" i="1" dirty="0" err="1" smtClean="0">
                <a:solidFill>
                  <a:schemeClr val="hlink"/>
                </a:solidFill>
              </a:rPr>
              <a:t>hostilities</a:t>
            </a:r>
            <a:r>
              <a:rPr lang="pl-PL" sz="2000" b="1" i="1" dirty="0" smtClean="0">
                <a:solidFill>
                  <a:schemeClr val="hlink"/>
                </a:solidFill>
              </a:rPr>
              <a:t> </a:t>
            </a:r>
          </a:p>
          <a:p>
            <a:pPr algn="ctr"/>
            <a:r>
              <a:rPr lang="pl-PL" sz="2000" b="1" i="1" dirty="0" err="1" smtClean="0">
                <a:solidFill>
                  <a:schemeClr val="hlink"/>
                </a:solidFill>
              </a:rPr>
              <a:t>Protection</a:t>
            </a:r>
            <a:r>
              <a:rPr lang="pl-PL" sz="2000" b="1" i="1" dirty="0" smtClean="0">
                <a:solidFill>
                  <a:schemeClr val="hlink"/>
                </a:solidFill>
              </a:rPr>
              <a:t> of </a:t>
            </a:r>
            <a:r>
              <a:rPr lang="pl-PL" sz="2000" b="1" i="1" dirty="0" err="1" smtClean="0">
                <a:solidFill>
                  <a:schemeClr val="hlink"/>
                </a:solidFill>
              </a:rPr>
              <a:t>civilians</a:t>
            </a:r>
            <a:r>
              <a:rPr lang="pl-PL" sz="2000" b="1" i="1" dirty="0" smtClean="0">
                <a:solidFill>
                  <a:schemeClr val="hlink"/>
                </a:solidFill>
              </a:rPr>
              <a:t> </a:t>
            </a:r>
            <a:r>
              <a:rPr lang="pl-PL" sz="2000" b="1" i="1" dirty="0" err="1" smtClean="0">
                <a:solidFill>
                  <a:schemeClr val="hlink"/>
                </a:solidFill>
              </a:rPr>
              <a:t>against</a:t>
            </a:r>
            <a:r>
              <a:rPr lang="pl-PL" sz="2000" b="1" i="1" dirty="0" smtClean="0">
                <a:solidFill>
                  <a:schemeClr val="hlink"/>
                </a:solidFill>
              </a:rPr>
              <a:t> </a:t>
            </a:r>
            <a:r>
              <a:rPr lang="pl-PL" sz="2000" b="1" i="1" dirty="0" err="1" smtClean="0">
                <a:solidFill>
                  <a:schemeClr val="hlink"/>
                </a:solidFill>
              </a:rPr>
              <a:t>the</a:t>
            </a:r>
            <a:r>
              <a:rPr lang="pl-PL" sz="2000" b="1" i="1" dirty="0" smtClean="0">
                <a:solidFill>
                  <a:schemeClr val="hlink"/>
                </a:solidFill>
              </a:rPr>
              <a:t> </a:t>
            </a:r>
            <a:r>
              <a:rPr lang="pl-PL" sz="2000" b="1" i="1" dirty="0" err="1" smtClean="0">
                <a:solidFill>
                  <a:schemeClr val="hlink"/>
                </a:solidFill>
              </a:rPr>
              <a:t>effects</a:t>
            </a:r>
            <a:r>
              <a:rPr lang="pl-PL" sz="2000" b="1" i="1" dirty="0" smtClean="0">
                <a:solidFill>
                  <a:schemeClr val="hlink"/>
                </a:solidFill>
              </a:rPr>
              <a:t> of </a:t>
            </a:r>
            <a:r>
              <a:rPr lang="pl-PL" sz="2000" b="1" i="1" dirty="0" err="1" smtClean="0">
                <a:solidFill>
                  <a:schemeClr val="hlink"/>
                </a:solidFill>
              </a:rPr>
              <a:t>hostilities</a:t>
            </a:r>
            <a:endParaRPr lang="pl-PL" sz="2000" b="1" i="1" dirty="0" smtClean="0">
              <a:solidFill>
                <a:schemeClr val="hlink"/>
              </a:solidFill>
            </a:endParaRPr>
          </a:p>
          <a:p>
            <a:pPr algn="ctr"/>
            <a:endParaRPr lang="pl-PL" sz="2000" b="1" i="1" dirty="0" smtClean="0">
              <a:solidFill>
                <a:schemeClr val="hlink"/>
              </a:solidFill>
            </a:endParaRPr>
          </a:p>
          <a:p>
            <a:pPr algn="ctr"/>
            <a:r>
              <a:rPr lang="pl-PL" sz="2000" b="1" dirty="0" err="1" smtClean="0"/>
              <a:t>Dr</a:t>
            </a:r>
            <a:r>
              <a:rPr lang="pl-PL" sz="2000" b="1" dirty="0" smtClean="0"/>
              <a:t>. Elżbieta Mikos-Skuza</a:t>
            </a:r>
            <a:endParaRPr lang="pl-PL" sz="2000" dirty="0" smtClean="0"/>
          </a:p>
          <a:p>
            <a:pPr algn="ctr"/>
            <a:endParaRPr lang="pl-PL" sz="2000" b="1" dirty="0" smtClean="0"/>
          </a:p>
          <a:p>
            <a:pPr algn="ctr"/>
            <a:r>
              <a:rPr lang="pl-PL" sz="2000" b="1" i="1" dirty="0" err="1" smtClean="0"/>
              <a:t>Seminar</a:t>
            </a:r>
            <a:r>
              <a:rPr lang="pl-PL" sz="2000" b="1" i="1" dirty="0" smtClean="0"/>
              <a:t> „</a:t>
            </a:r>
            <a:r>
              <a:rPr lang="pl-PL" sz="2000" b="1" i="1" dirty="0" err="1" smtClean="0"/>
              <a:t>Introduction</a:t>
            </a:r>
            <a:r>
              <a:rPr lang="pl-PL" sz="2000" b="1" i="1" dirty="0" smtClean="0"/>
              <a:t> to</a:t>
            </a:r>
            <a:r>
              <a:rPr lang="en-US" sz="2000" b="1" i="1" dirty="0" smtClean="0"/>
              <a:t> International Humanitarian Law</a:t>
            </a:r>
            <a:r>
              <a:rPr lang="pl-PL" sz="2000" b="1" i="1" dirty="0" smtClean="0"/>
              <a:t>”</a:t>
            </a:r>
          </a:p>
          <a:p>
            <a:pPr algn="ctr"/>
            <a:r>
              <a:rPr lang="pl-PL" sz="2000" b="1" i="1" dirty="0" smtClean="0"/>
              <a:t> </a:t>
            </a:r>
            <a:endParaRPr lang="pl-PL" sz="2000" b="1" i="1" dirty="0" smtClean="0"/>
          </a:p>
          <a:p>
            <a:pPr algn="ctr"/>
            <a:r>
              <a:rPr lang="pl-PL" sz="2000" b="1" i="1" dirty="0" smtClean="0">
                <a:solidFill>
                  <a:srgbClr val="FF0000"/>
                </a:solidFill>
              </a:rPr>
              <a:t>College of Europe, Natolin</a:t>
            </a:r>
            <a:r>
              <a:rPr lang="pl-PL" sz="2000" b="1" i="1" dirty="0" smtClean="0">
                <a:solidFill>
                  <a:srgbClr val="FF0000"/>
                </a:solidFill>
              </a:rPr>
              <a:t>, </a:t>
            </a:r>
            <a:r>
              <a:rPr lang="pl-PL" sz="2000" b="1" i="1" dirty="0" smtClean="0">
                <a:solidFill>
                  <a:srgbClr val="FF0000"/>
                </a:solidFill>
              </a:rPr>
              <a:t>21st </a:t>
            </a:r>
            <a:r>
              <a:rPr lang="pl-PL" sz="2000" b="1" i="1" dirty="0" err="1" smtClean="0">
                <a:solidFill>
                  <a:srgbClr val="FF0000"/>
                </a:solidFill>
              </a:rPr>
              <a:t>February</a:t>
            </a:r>
            <a:r>
              <a:rPr lang="pl-PL" sz="2000" b="1" i="1" dirty="0" smtClean="0">
                <a:solidFill>
                  <a:srgbClr val="FF0000"/>
                </a:solidFill>
              </a:rPr>
              <a:t> </a:t>
            </a:r>
            <a:r>
              <a:rPr lang="en-US" sz="2000" b="1" i="1" dirty="0" smtClean="0">
                <a:solidFill>
                  <a:srgbClr val="FF0000"/>
                </a:solidFill>
              </a:rPr>
              <a:t>20</a:t>
            </a:r>
            <a:r>
              <a:rPr lang="pl-PL" sz="2000" b="1" i="1" dirty="0" smtClean="0">
                <a:solidFill>
                  <a:srgbClr val="FF0000"/>
                </a:solidFill>
              </a:rPr>
              <a:t>13</a:t>
            </a:r>
            <a:endParaRPr lang="en-US" sz="2000" b="1" i="1" dirty="0" smtClean="0">
              <a:solidFill>
                <a:srgbClr val="FF0000"/>
              </a:solidFill>
            </a:endParaRPr>
          </a:p>
          <a:p>
            <a:pPr algn="ctr"/>
            <a:endParaRPr lang="pl-PL" sz="2000" dirty="0">
              <a:solidFill>
                <a:schemeClr val="hlink"/>
              </a:solidFill>
            </a:endParaRPr>
          </a:p>
          <a:p>
            <a:pPr algn="ctr"/>
            <a:endParaRPr lang="pl-PL" sz="2000" b="1" dirty="0"/>
          </a:p>
        </p:txBody>
      </p:sp>
      <p:sp>
        <p:nvSpPr>
          <p:cNvPr id="3" name="Prostokąt 2"/>
          <p:cNvSpPr/>
          <p:nvPr/>
        </p:nvSpPr>
        <p:spPr>
          <a:xfrm>
            <a:off x="2699792" y="1916832"/>
            <a:ext cx="3568428" cy="461665"/>
          </a:xfrm>
          <a:prstGeom prst="rect">
            <a:avLst/>
          </a:prstGeom>
        </p:spPr>
        <p:txBody>
          <a:bodyPr wrap="square">
            <a:spAutoFit/>
          </a:bodyPr>
          <a:lstStyle/>
          <a:p>
            <a:pPr algn="ctr"/>
            <a:endParaRPr lang="pl-PL" sz="2400" b="1" i="1" dirty="0" smtClean="0">
              <a:solidFill>
                <a:srgbClr val="009900"/>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a:xfrm>
            <a:off x="1066800" y="685800"/>
            <a:ext cx="7772400" cy="1143000"/>
          </a:xfrm>
        </p:spPr>
        <p:txBody>
          <a:bodyPr anchor="ctr"/>
          <a:lstStyle/>
          <a:p>
            <a:pPr algn="ctr"/>
            <a:r>
              <a:rPr lang="en-US" sz="2500" b="1"/>
              <a:t>WHAT IS A MILITARY OBJECTIVE</a:t>
            </a:r>
            <a:r>
              <a:rPr lang="en-US" sz="3000" b="1"/>
              <a:t> ?</a:t>
            </a:r>
            <a:endParaRPr lang="pl-PL" sz="3000" b="1"/>
          </a:p>
        </p:txBody>
      </p:sp>
      <p:sp>
        <p:nvSpPr>
          <p:cNvPr id="26626" name="Rectangle 3"/>
          <p:cNvSpPr>
            <a:spLocks noGrp="1" noChangeArrowheads="1"/>
          </p:cNvSpPr>
          <p:nvPr>
            <p:ph type="body" idx="4294967295"/>
          </p:nvPr>
        </p:nvSpPr>
        <p:spPr>
          <a:xfrm>
            <a:off x="609600" y="1600200"/>
            <a:ext cx="7772400" cy="4819650"/>
          </a:xfrm>
        </p:spPr>
        <p:txBody>
          <a:bodyPr/>
          <a:lstStyle/>
          <a:p>
            <a:pPr>
              <a:lnSpc>
                <a:spcPct val="90000"/>
              </a:lnSpc>
              <a:buFont typeface="Wingdings" pitchFamily="2" charset="2"/>
              <a:buNone/>
            </a:pPr>
            <a:r>
              <a:rPr lang="pl-PL" sz="2600" b="1"/>
              <a:t>- </a:t>
            </a:r>
            <a:r>
              <a:rPr lang="en-US" sz="2600" b="1"/>
              <a:t>Anything (except specially protected objects) that by:</a:t>
            </a:r>
          </a:p>
          <a:p>
            <a:pPr lvl="1">
              <a:lnSpc>
                <a:spcPct val="90000"/>
              </a:lnSpc>
            </a:pPr>
            <a:r>
              <a:rPr lang="en-US" sz="2300" b="1"/>
              <a:t>nature </a:t>
            </a:r>
            <a:r>
              <a:rPr lang="en-US" sz="2300" b="1" u="sng"/>
              <a:t>OR</a:t>
            </a:r>
          </a:p>
          <a:p>
            <a:pPr lvl="1">
              <a:lnSpc>
                <a:spcPct val="90000"/>
              </a:lnSpc>
            </a:pPr>
            <a:r>
              <a:rPr lang="en-US" sz="2300" b="1"/>
              <a:t>location </a:t>
            </a:r>
            <a:r>
              <a:rPr lang="en-US" sz="2300" b="1" u="sng"/>
              <a:t>OR</a:t>
            </a:r>
          </a:p>
          <a:p>
            <a:pPr lvl="1">
              <a:lnSpc>
                <a:spcPct val="90000"/>
              </a:lnSpc>
            </a:pPr>
            <a:r>
              <a:rPr lang="en-US" sz="2300" b="1"/>
              <a:t>purpose </a:t>
            </a:r>
            <a:r>
              <a:rPr lang="en-US" sz="2300" b="1" u="sng"/>
              <a:t>OR</a:t>
            </a:r>
          </a:p>
          <a:p>
            <a:pPr lvl="1">
              <a:lnSpc>
                <a:spcPct val="90000"/>
              </a:lnSpc>
            </a:pPr>
            <a:r>
              <a:rPr lang="pl-PL" sz="2300" b="1"/>
              <a:t>u</a:t>
            </a:r>
            <a:r>
              <a:rPr lang="en-US" sz="2300" b="1"/>
              <a:t>se</a:t>
            </a:r>
          </a:p>
          <a:p>
            <a:pPr>
              <a:lnSpc>
                <a:spcPct val="90000"/>
              </a:lnSpc>
              <a:buFont typeface="Wingdings" pitchFamily="2" charset="2"/>
              <a:buNone/>
            </a:pPr>
            <a:r>
              <a:rPr lang="pl-PL" sz="2600" b="1"/>
              <a:t>- </a:t>
            </a:r>
            <a:r>
              <a:rPr lang="en-US" sz="2600" b="1"/>
              <a:t>makes an EFFECTIVE  contribution to military action </a:t>
            </a:r>
            <a:r>
              <a:rPr lang="en-US" sz="2600" b="1" u="sng"/>
              <a:t>AND</a:t>
            </a:r>
            <a:endParaRPr lang="pl-PL" sz="2600" b="1" u="sng"/>
          </a:p>
          <a:p>
            <a:pPr>
              <a:lnSpc>
                <a:spcPct val="90000"/>
              </a:lnSpc>
              <a:buFont typeface="Wingdings" pitchFamily="2" charset="2"/>
              <a:buNone/>
            </a:pPr>
            <a:r>
              <a:rPr lang="pl-PL" sz="2600" b="1"/>
              <a:t>- </a:t>
            </a:r>
            <a:r>
              <a:rPr lang="en-US" sz="2600" b="1"/>
              <a:t>whose destruction offers a DEFINITE military advantage</a:t>
            </a:r>
          </a:p>
          <a:p>
            <a:pPr>
              <a:lnSpc>
                <a:spcPct val="90000"/>
              </a:lnSpc>
              <a:buFont typeface="Wingdings" pitchFamily="2" charset="2"/>
              <a:buNone/>
            </a:pPr>
            <a:r>
              <a:rPr lang="pl-PL" sz="2600" b="1"/>
              <a:t>- </a:t>
            </a:r>
            <a:r>
              <a:rPr lang="en-US" sz="2600" b="1"/>
              <a:t>in the circumstances RULING AT THE TIME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971550" y="836613"/>
            <a:ext cx="7772400" cy="1143000"/>
          </a:xfrm>
        </p:spPr>
        <p:txBody>
          <a:bodyPr anchor="ctr"/>
          <a:lstStyle/>
          <a:p>
            <a:pPr algn="ctr"/>
            <a:r>
              <a:rPr lang="en-US" sz="2500" b="1"/>
              <a:t>PROPORTIONALITY </a:t>
            </a:r>
            <a:br>
              <a:rPr lang="en-US" sz="2500" b="1"/>
            </a:br>
            <a:endParaRPr lang="pl-PL" sz="2500" b="1"/>
          </a:p>
        </p:txBody>
      </p:sp>
      <p:sp>
        <p:nvSpPr>
          <p:cNvPr id="27650" name="Rectangle 3"/>
          <p:cNvSpPr>
            <a:spLocks noGrp="1" noChangeArrowheads="1"/>
          </p:cNvSpPr>
          <p:nvPr>
            <p:ph type="body" idx="4294967295"/>
          </p:nvPr>
        </p:nvSpPr>
        <p:spPr>
          <a:xfrm>
            <a:off x="609600" y="1752600"/>
            <a:ext cx="7772400" cy="4114800"/>
          </a:xfrm>
        </p:spPr>
        <p:txBody>
          <a:bodyPr/>
          <a:lstStyle/>
          <a:p>
            <a:pPr algn="ctr">
              <a:lnSpc>
                <a:spcPct val="90000"/>
              </a:lnSpc>
              <a:buFont typeface="Wingdings" pitchFamily="2" charset="2"/>
              <a:buNone/>
            </a:pPr>
            <a:r>
              <a:rPr lang="pl-PL" sz="2100"/>
              <a:t>     </a:t>
            </a:r>
            <a:r>
              <a:rPr lang="en-US" sz="2100" b="1">
                <a:solidFill>
                  <a:srgbClr val="008000"/>
                </a:solidFill>
              </a:rPr>
              <a:t>(HUMANITY vs. NECESSITY)</a:t>
            </a:r>
            <a:endParaRPr lang="pl-PL" sz="2100" b="1">
              <a:solidFill>
                <a:srgbClr val="008000"/>
              </a:solidFill>
            </a:endParaRPr>
          </a:p>
          <a:p>
            <a:pPr algn="ctr">
              <a:lnSpc>
                <a:spcPct val="90000"/>
              </a:lnSpc>
              <a:buFont typeface="Wingdings" pitchFamily="2" charset="2"/>
              <a:buNone/>
            </a:pPr>
            <a:endParaRPr lang="pl-PL" sz="2100" b="1"/>
          </a:p>
          <a:p>
            <a:pPr algn="ctr">
              <a:lnSpc>
                <a:spcPct val="90000"/>
              </a:lnSpc>
              <a:buFont typeface="Wingdings" pitchFamily="2" charset="2"/>
              <a:buNone/>
            </a:pPr>
            <a:r>
              <a:rPr lang="pl-PL" sz="2100" b="1"/>
              <a:t>Even if there is a military objective…</a:t>
            </a:r>
            <a:endParaRPr lang="pl-PL" sz="2100" b="1">
              <a:solidFill>
                <a:srgbClr val="008000"/>
              </a:solidFill>
            </a:endParaRPr>
          </a:p>
          <a:p>
            <a:pPr algn="ctr">
              <a:lnSpc>
                <a:spcPct val="90000"/>
              </a:lnSpc>
              <a:buFont typeface="Wingdings" pitchFamily="2" charset="2"/>
              <a:buNone/>
            </a:pPr>
            <a:r>
              <a:rPr lang="en-US" sz="2100" b="1" i="1">
                <a:solidFill>
                  <a:srgbClr val="008000"/>
                </a:solidFill>
              </a:rPr>
              <a:t>Art. 51 (5) PA I</a:t>
            </a:r>
            <a:endParaRPr lang="pl-PL" sz="2100" b="1" i="1">
              <a:solidFill>
                <a:srgbClr val="008000"/>
              </a:solidFill>
            </a:endParaRPr>
          </a:p>
          <a:p>
            <a:pPr>
              <a:lnSpc>
                <a:spcPct val="90000"/>
              </a:lnSpc>
              <a:buFont typeface="Wingdings" pitchFamily="2" charset="2"/>
              <a:buNone/>
            </a:pPr>
            <a:r>
              <a:rPr lang="pl-PL" sz="2100" b="1"/>
              <a:t>-  </a:t>
            </a:r>
            <a:r>
              <a:rPr lang="en-US" sz="2100" b="1"/>
              <a:t>Prohibited is an attack which may</a:t>
            </a:r>
            <a:r>
              <a:rPr lang="pl-PL" sz="2100" b="1"/>
              <a:t> </a:t>
            </a:r>
            <a:r>
              <a:rPr lang="en-US" sz="2100" b="1"/>
              <a:t>be </a:t>
            </a:r>
            <a:endParaRPr lang="pl-PL" sz="2100" b="1"/>
          </a:p>
          <a:p>
            <a:pPr>
              <a:lnSpc>
                <a:spcPct val="90000"/>
              </a:lnSpc>
              <a:buFont typeface="Wingdings" pitchFamily="2" charset="2"/>
              <a:buNone/>
            </a:pPr>
            <a:r>
              <a:rPr lang="pl-PL" sz="2100" b="1"/>
              <a:t>   </a:t>
            </a:r>
            <a:r>
              <a:rPr lang="en-US" sz="2100" b="1"/>
              <a:t>EXPECTED to cause </a:t>
            </a:r>
            <a:r>
              <a:rPr lang="en-US" sz="2100" b="1" u="sng"/>
              <a:t>incidental</a:t>
            </a:r>
            <a:r>
              <a:rPr lang="en-US" sz="2100" b="1"/>
              <a:t> loss of civilian life (…), injury (…), damage (…)</a:t>
            </a:r>
          </a:p>
          <a:p>
            <a:pPr>
              <a:lnSpc>
                <a:spcPct val="90000"/>
              </a:lnSpc>
              <a:buFont typeface="Wingdings" pitchFamily="2" charset="2"/>
              <a:buNone/>
            </a:pPr>
            <a:r>
              <a:rPr lang="pl-PL" sz="2100" b="1"/>
              <a:t>-  Such a </a:t>
            </a:r>
            <a:r>
              <a:rPr lang="en-US" sz="2100" b="1"/>
              <a:t>loss  would be EXCESSIVE in </a:t>
            </a:r>
            <a:endParaRPr lang="pl-PL" sz="2100" b="1"/>
          </a:p>
          <a:p>
            <a:pPr>
              <a:lnSpc>
                <a:spcPct val="90000"/>
              </a:lnSpc>
              <a:buFont typeface="Wingdings" pitchFamily="2" charset="2"/>
              <a:buNone/>
            </a:pPr>
            <a:r>
              <a:rPr lang="pl-PL" sz="2100" b="1"/>
              <a:t>   </a:t>
            </a:r>
            <a:r>
              <a:rPr lang="en-US" sz="2100" b="1"/>
              <a:t>relation to the </a:t>
            </a:r>
          </a:p>
          <a:p>
            <a:pPr>
              <a:lnSpc>
                <a:spcPct val="90000"/>
              </a:lnSpc>
              <a:buFont typeface="Wingdings" pitchFamily="2" charset="2"/>
              <a:buNone/>
            </a:pPr>
            <a:r>
              <a:rPr lang="pl-PL" sz="2100" b="1"/>
              <a:t>- </a:t>
            </a:r>
            <a:r>
              <a:rPr lang="en-US" sz="2100" b="1"/>
              <a:t>ANTICIPATED CONCRETE  and DIRECT military ADVENTAGE</a:t>
            </a:r>
            <a:r>
              <a:rPr lang="en-US" sz="2600"/>
              <a:t> </a:t>
            </a:r>
            <a:endParaRPr lang="en-US" sz="2100"/>
          </a:p>
          <a:p>
            <a:pPr>
              <a:lnSpc>
                <a:spcPct val="90000"/>
              </a:lnSpc>
              <a:buFont typeface="Wingdings" pitchFamily="2" charset="2"/>
              <a:buNone/>
            </a:pPr>
            <a:endParaRPr lang="pl-PL" sz="210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a:xfrm>
            <a:off x="755650" y="836613"/>
            <a:ext cx="7772400" cy="1143000"/>
          </a:xfrm>
        </p:spPr>
        <p:txBody>
          <a:bodyPr anchor="ctr"/>
          <a:lstStyle/>
          <a:p>
            <a:r>
              <a:rPr lang="en-US" sz="3400" b="1"/>
              <a:t>PRECAUTIONARY MEASURES</a:t>
            </a:r>
            <a:br>
              <a:rPr lang="en-US" sz="3400" b="1"/>
            </a:br>
            <a:endParaRPr lang="pl-PL" sz="3400" b="1"/>
          </a:p>
        </p:txBody>
      </p:sp>
      <p:sp>
        <p:nvSpPr>
          <p:cNvPr id="28674" name="Rectangle 3"/>
          <p:cNvSpPr>
            <a:spLocks noGrp="1" noChangeArrowheads="1"/>
          </p:cNvSpPr>
          <p:nvPr>
            <p:ph type="body" idx="4294967295"/>
          </p:nvPr>
        </p:nvSpPr>
        <p:spPr>
          <a:xfrm>
            <a:off x="685800" y="1828800"/>
            <a:ext cx="7772400" cy="4114800"/>
          </a:xfrm>
        </p:spPr>
        <p:txBody>
          <a:bodyPr/>
          <a:lstStyle/>
          <a:p>
            <a:pPr algn="ctr">
              <a:lnSpc>
                <a:spcPct val="90000"/>
              </a:lnSpc>
              <a:buFont typeface="Wingdings" pitchFamily="2" charset="2"/>
              <a:buNone/>
            </a:pPr>
            <a:r>
              <a:rPr lang="pl-PL" sz="2100" b="1" i="1">
                <a:solidFill>
                  <a:srgbClr val="008000"/>
                </a:solidFill>
              </a:rPr>
              <a:t>Art. 26-27 HR, Art. 57 PA I</a:t>
            </a:r>
          </a:p>
          <a:p>
            <a:pPr algn="ctr">
              <a:lnSpc>
                <a:spcPct val="90000"/>
              </a:lnSpc>
              <a:buFont typeface="Wingdings" pitchFamily="2" charset="2"/>
              <a:buNone/>
            </a:pPr>
            <a:endParaRPr lang="pl-PL" sz="2100" b="1" i="1">
              <a:solidFill>
                <a:srgbClr val="008000"/>
              </a:solidFill>
            </a:endParaRPr>
          </a:p>
          <a:p>
            <a:pPr>
              <a:lnSpc>
                <a:spcPct val="90000"/>
              </a:lnSpc>
              <a:buFont typeface="Wingdings" pitchFamily="2" charset="2"/>
              <a:buNone/>
            </a:pPr>
            <a:r>
              <a:rPr lang="en-US" sz="2300" b="1">
                <a:solidFill>
                  <a:srgbClr val="008000"/>
                </a:solidFill>
              </a:rPr>
              <a:t>Undertaken by an ATTACKER</a:t>
            </a:r>
            <a:r>
              <a:rPr lang="en-US" sz="2300" b="1"/>
              <a:t> </a:t>
            </a:r>
          </a:p>
          <a:p>
            <a:pPr lvl="1">
              <a:lnSpc>
                <a:spcPct val="90000"/>
              </a:lnSpc>
            </a:pPr>
            <a:r>
              <a:rPr lang="en-US" sz="2200" b="1"/>
              <a:t>careful planning (proportionality)</a:t>
            </a:r>
          </a:p>
          <a:p>
            <a:pPr lvl="1">
              <a:lnSpc>
                <a:spcPct val="90000"/>
              </a:lnSpc>
            </a:pPr>
            <a:r>
              <a:rPr lang="en-US" sz="2200" b="1"/>
              <a:t>advance warning (if possible)</a:t>
            </a:r>
          </a:p>
          <a:p>
            <a:pPr lvl="1">
              <a:lnSpc>
                <a:spcPct val="90000"/>
              </a:lnSpc>
            </a:pPr>
            <a:r>
              <a:rPr lang="en-US" sz="2200" b="1"/>
              <a:t>choice of least harmful ways and weapons</a:t>
            </a:r>
          </a:p>
          <a:p>
            <a:pPr lvl="1">
              <a:lnSpc>
                <a:spcPct val="90000"/>
              </a:lnSpc>
            </a:pPr>
            <a:r>
              <a:rPr lang="en-US" sz="2200" b="1"/>
              <a:t>cancellation in case of disproportionality</a:t>
            </a:r>
            <a:endParaRPr lang="pl-PL" sz="2200" b="1"/>
          </a:p>
          <a:p>
            <a:pPr lvl="1">
              <a:lnSpc>
                <a:spcPct val="90000"/>
              </a:lnSpc>
              <a:buFont typeface="Wingdings" pitchFamily="2" charset="2"/>
              <a:buNone/>
            </a:pPr>
            <a:endParaRPr lang="en-US" sz="2200" b="1"/>
          </a:p>
          <a:p>
            <a:pPr>
              <a:lnSpc>
                <a:spcPct val="90000"/>
              </a:lnSpc>
              <a:buFont typeface="Wingdings" pitchFamily="2" charset="2"/>
              <a:buNone/>
            </a:pPr>
            <a:r>
              <a:rPr lang="en-US" sz="2300" b="1"/>
              <a:t>Vague language (“to maximum extent”, “where feasible”…)</a:t>
            </a:r>
            <a:endParaRPr lang="pl-PL" sz="2300" b="1"/>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755650" y="908050"/>
            <a:ext cx="7772400" cy="1143000"/>
          </a:xfrm>
        </p:spPr>
        <p:txBody>
          <a:bodyPr anchor="ctr"/>
          <a:lstStyle/>
          <a:p>
            <a:r>
              <a:rPr lang="en-US" sz="3400" b="1"/>
              <a:t>PRECAUTIONARY MEASURES</a:t>
            </a:r>
            <a:br>
              <a:rPr lang="en-US" sz="3400" b="1"/>
            </a:br>
            <a:endParaRPr lang="pl-PL" sz="3400" b="1"/>
          </a:p>
        </p:txBody>
      </p:sp>
      <p:sp>
        <p:nvSpPr>
          <p:cNvPr id="29698" name="Rectangle 3"/>
          <p:cNvSpPr>
            <a:spLocks noGrp="1" noChangeArrowheads="1"/>
          </p:cNvSpPr>
          <p:nvPr>
            <p:ph type="body" idx="4294967295"/>
          </p:nvPr>
        </p:nvSpPr>
        <p:spPr>
          <a:xfrm>
            <a:off x="684213" y="1773238"/>
            <a:ext cx="7772400" cy="4530725"/>
          </a:xfrm>
        </p:spPr>
        <p:txBody>
          <a:bodyPr/>
          <a:lstStyle/>
          <a:p>
            <a:pPr>
              <a:lnSpc>
                <a:spcPct val="90000"/>
              </a:lnSpc>
              <a:buFont typeface="Wingdings" pitchFamily="2" charset="2"/>
              <a:buNone/>
            </a:pPr>
            <a:r>
              <a:rPr lang="en-US" sz="2100" b="1" i="1">
                <a:solidFill>
                  <a:srgbClr val="008000"/>
                </a:solidFill>
              </a:rPr>
              <a:t>Art. 18, 28 GC IV, Art. 51(7), 58 PA I</a:t>
            </a:r>
            <a:endParaRPr lang="pl-PL" sz="2100" b="1" i="1">
              <a:solidFill>
                <a:srgbClr val="008000"/>
              </a:solidFill>
            </a:endParaRPr>
          </a:p>
          <a:p>
            <a:pPr algn="ctr">
              <a:lnSpc>
                <a:spcPct val="90000"/>
              </a:lnSpc>
              <a:buFont typeface="Wingdings" pitchFamily="2" charset="2"/>
              <a:buNone/>
            </a:pPr>
            <a:r>
              <a:rPr lang="en-US" sz="2800" b="1">
                <a:solidFill>
                  <a:srgbClr val="008000"/>
                </a:solidFill>
              </a:rPr>
              <a:t>Undertaken by a DEFENDER:</a:t>
            </a:r>
            <a:r>
              <a:rPr lang="en-US" sz="2800" b="1"/>
              <a:t> </a:t>
            </a:r>
          </a:p>
          <a:p>
            <a:pPr>
              <a:lnSpc>
                <a:spcPct val="90000"/>
              </a:lnSpc>
              <a:buFont typeface="Wingdings" pitchFamily="2" charset="2"/>
              <a:buNone/>
            </a:pPr>
            <a:r>
              <a:rPr lang="en-US" sz="2300" b="1"/>
              <a:t>- </a:t>
            </a:r>
            <a:r>
              <a:rPr lang="en-US" sz="2800" b="1"/>
              <a:t>Against the effects of attacks</a:t>
            </a:r>
          </a:p>
          <a:p>
            <a:pPr lvl="1">
              <a:lnSpc>
                <a:spcPct val="90000"/>
              </a:lnSpc>
            </a:pPr>
            <a:r>
              <a:rPr lang="en-US" b="1"/>
              <a:t>remove civilians from vicinity of military objectives</a:t>
            </a:r>
          </a:p>
          <a:p>
            <a:pPr lvl="1">
              <a:lnSpc>
                <a:spcPct val="90000"/>
              </a:lnSpc>
            </a:pPr>
            <a:r>
              <a:rPr lang="en-US" b="1"/>
              <a:t>not to locate military objectives in populated areas</a:t>
            </a:r>
            <a:endParaRPr lang="pl-PL" b="1"/>
          </a:p>
          <a:p>
            <a:pPr lvl="1">
              <a:lnSpc>
                <a:spcPct val="90000"/>
              </a:lnSpc>
            </a:pPr>
            <a:r>
              <a:rPr lang="pl-PL" b="1"/>
              <a:t>not to use „human shields”</a:t>
            </a:r>
            <a:endParaRPr lang="en-US" b="1"/>
          </a:p>
          <a:p>
            <a:pPr>
              <a:lnSpc>
                <a:spcPct val="90000"/>
              </a:lnSpc>
              <a:buFont typeface="Wingdings" pitchFamily="2" charset="2"/>
              <a:buNone/>
            </a:pPr>
            <a:r>
              <a:rPr lang="pl-PL" sz="2800" b="1"/>
              <a:t>- </a:t>
            </a:r>
            <a:r>
              <a:rPr lang="en-US" sz="2800" b="1"/>
              <a:t>Problem of “voluntary human </a:t>
            </a:r>
          </a:p>
          <a:p>
            <a:pPr>
              <a:lnSpc>
                <a:spcPct val="90000"/>
              </a:lnSpc>
              <a:buFont typeface="Wingdings" pitchFamily="2" charset="2"/>
              <a:buNone/>
            </a:pPr>
            <a:r>
              <a:rPr lang="en-US" sz="2800" b="1"/>
              <a:t>   shields”</a:t>
            </a:r>
            <a:endParaRPr lang="pl-PL" sz="2800" b="1"/>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900113" y="620713"/>
            <a:ext cx="7772400" cy="1143000"/>
          </a:xfrm>
        </p:spPr>
        <p:txBody>
          <a:bodyPr anchor="ctr"/>
          <a:lstStyle/>
          <a:p>
            <a:pPr algn="ctr"/>
            <a:r>
              <a:rPr lang="en-US" sz="2500" b="1"/>
              <a:t>SPECIAL MEASURES OF PROTECTION</a:t>
            </a:r>
            <a:r>
              <a:rPr lang="en-US" sz="3400"/>
              <a:t> </a:t>
            </a:r>
            <a:endParaRPr lang="pl-PL" sz="3400"/>
          </a:p>
        </p:txBody>
      </p:sp>
      <p:sp>
        <p:nvSpPr>
          <p:cNvPr id="30722" name="Rectangle 3"/>
          <p:cNvSpPr>
            <a:spLocks noGrp="1" noChangeArrowheads="1"/>
          </p:cNvSpPr>
          <p:nvPr>
            <p:ph type="body" idx="4294967295"/>
          </p:nvPr>
        </p:nvSpPr>
        <p:spPr>
          <a:xfrm>
            <a:off x="838200" y="2514600"/>
            <a:ext cx="7772400" cy="4530725"/>
          </a:xfrm>
        </p:spPr>
        <p:txBody>
          <a:bodyPr/>
          <a:lstStyle/>
          <a:p>
            <a:pPr>
              <a:buFont typeface="Wingdings" pitchFamily="2" charset="2"/>
              <a:buNone/>
            </a:pPr>
            <a:r>
              <a:rPr lang="pl-PL" b="1"/>
              <a:t>- </a:t>
            </a:r>
            <a:r>
              <a:rPr lang="en-US" sz="2100" b="1"/>
              <a:t>Additional to general rules</a:t>
            </a:r>
          </a:p>
          <a:p>
            <a:pPr>
              <a:buFont typeface="Wingdings" pitchFamily="2" charset="2"/>
              <a:buNone/>
            </a:pPr>
            <a:r>
              <a:rPr lang="pl-PL" sz="2100" b="1"/>
              <a:t>- </a:t>
            </a:r>
            <a:r>
              <a:rPr lang="en-US" sz="2100" b="1"/>
              <a:t>Enhance protection</a:t>
            </a:r>
            <a:r>
              <a:rPr lang="pl-PL" sz="2100" b="1"/>
              <a:t> - objects </a:t>
            </a:r>
          </a:p>
          <a:p>
            <a:pPr>
              <a:buFont typeface="Wingdings" pitchFamily="2" charset="2"/>
              <a:buNone/>
            </a:pPr>
            <a:r>
              <a:rPr lang="pl-PL" sz="2100" b="1"/>
              <a:t>may not be used by those who </a:t>
            </a:r>
          </a:p>
          <a:p>
            <a:pPr>
              <a:buFont typeface="Wingdings" pitchFamily="2" charset="2"/>
              <a:buNone/>
            </a:pPr>
            <a:r>
              <a:rPr lang="pl-PL" sz="2100" b="1"/>
              <a:t>control them for military action </a:t>
            </a:r>
          </a:p>
          <a:p>
            <a:pPr>
              <a:buFont typeface="Wingdings" pitchFamily="2" charset="2"/>
              <a:buNone/>
            </a:pPr>
            <a:r>
              <a:rPr lang="pl-PL" sz="2100" b="1"/>
              <a:t>and should therefore never </a:t>
            </a:r>
          </a:p>
          <a:p>
            <a:pPr>
              <a:buFont typeface="Wingdings" pitchFamily="2" charset="2"/>
              <a:buNone/>
            </a:pPr>
            <a:r>
              <a:rPr lang="pl-PL" sz="2100" b="1"/>
              <a:t>become military objectives</a:t>
            </a:r>
          </a:p>
          <a:p>
            <a:pPr>
              <a:buFont typeface="Wingdings" pitchFamily="2" charset="2"/>
              <a:buNone/>
            </a:pPr>
            <a:r>
              <a:rPr lang="pl-PL" sz="2100" b="1"/>
              <a:t>- </a:t>
            </a:r>
            <a:r>
              <a:rPr lang="en-US" sz="2100" b="1"/>
              <a:t>Often exception</a:t>
            </a:r>
            <a:r>
              <a:rPr lang="pl-PL" sz="2100" b="1"/>
              <a:t>s (e.g., Art. 56 par. 2 PA I, art. 19 GC IV)</a:t>
            </a:r>
          </a:p>
        </p:txBody>
      </p:sp>
      <p:pic>
        <p:nvPicPr>
          <p:cNvPr id="30723" name="Picture 4" descr="icrc"/>
          <p:cNvPicPr>
            <a:picLocks noChangeAspect="1" noChangeArrowheads="1"/>
          </p:cNvPicPr>
          <p:nvPr/>
        </p:nvPicPr>
        <p:blipFill>
          <a:blip r:embed="rId2" cstate="print"/>
          <a:srcRect/>
          <a:stretch>
            <a:fillRect/>
          </a:stretch>
        </p:blipFill>
        <p:spPr bwMode="auto">
          <a:xfrm>
            <a:off x="5795963" y="3213100"/>
            <a:ext cx="1981200" cy="1828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noChangeArrowheads="1"/>
          </p:cNvSpPr>
          <p:nvPr>
            <p:ph type="title" idx="4294967295"/>
          </p:nvPr>
        </p:nvSpPr>
        <p:spPr/>
        <p:txBody>
          <a:bodyPr anchor="ctr"/>
          <a:lstStyle/>
          <a:p>
            <a:pPr algn="ctr"/>
            <a:r>
              <a:rPr lang="en-US" sz="3000" b="1"/>
              <a:t>SPECIAL MEASURES OF PROTECTION</a:t>
            </a:r>
            <a:r>
              <a:rPr lang="en-US" sz="3400"/>
              <a:t> </a:t>
            </a:r>
            <a:endParaRPr lang="pl-PL" sz="3400"/>
          </a:p>
        </p:txBody>
      </p:sp>
      <p:sp>
        <p:nvSpPr>
          <p:cNvPr id="31746" name="Rectangle 5"/>
          <p:cNvSpPr>
            <a:spLocks noGrp="1" noChangeArrowheads="1"/>
          </p:cNvSpPr>
          <p:nvPr>
            <p:ph type="body" sz="half" idx="4294967295"/>
          </p:nvPr>
        </p:nvSpPr>
        <p:spPr>
          <a:xfrm>
            <a:off x="838200" y="2286000"/>
            <a:ext cx="7772400" cy="2189163"/>
          </a:xfrm>
        </p:spPr>
        <p:txBody>
          <a:bodyPr/>
          <a:lstStyle/>
          <a:p>
            <a:pPr>
              <a:buFont typeface="Wingdings" pitchFamily="2" charset="2"/>
              <a:buNone/>
            </a:pPr>
            <a:r>
              <a:rPr lang="pl-PL" b="1"/>
              <a:t>- </a:t>
            </a:r>
            <a:r>
              <a:rPr lang="en-US" b="1"/>
              <a:t>Medical units / equipment / personnel</a:t>
            </a:r>
            <a:endParaRPr lang="pl-PL" b="1"/>
          </a:p>
        </p:txBody>
      </p:sp>
      <p:pic>
        <p:nvPicPr>
          <p:cNvPr id="31747" name="Picture 40" descr="emblems"/>
          <p:cNvPicPr>
            <a:picLocks noChangeAspect="1" noChangeArrowheads="1"/>
          </p:cNvPicPr>
          <p:nvPr/>
        </p:nvPicPr>
        <p:blipFill>
          <a:blip r:embed="rId2" cstate="print"/>
          <a:srcRect/>
          <a:stretch>
            <a:fillRect/>
          </a:stretch>
        </p:blipFill>
        <p:spPr bwMode="auto">
          <a:xfrm>
            <a:off x="2438400" y="3657600"/>
            <a:ext cx="41910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4"/>
          <p:cNvSpPr>
            <a:spLocks noGrp="1" noChangeArrowheads="1"/>
          </p:cNvSpPr>
          <p:nvPr>
            <p:ph type="title" idx="4294967295"/>
          </p:nvPr>
        </p:nvSpPr>
        <p:spPr/>
        <p:txBody>
          <a:bodyPr anchor="ctr"/>
          <a:lstStyle/>
          <a:p>
            <a:pPr algn="ctr"/>
            <a:r>
              <a:rPr lang="en-US" sz="3000" b="1"/>
              <a:t>SPECIAL MEASURES OF PROTECTION</a:t>
            </a:r>
            <a:r>
              <a:rPr lang="en-US" sz="3400"/>
              <a:t> </a:t>
            </a:r>
            <a:endParaRPr lang="pl-PL" sz="3400"/>
          </a:p>
        </p:txBody>
      </p:sp>
      <p:sp>
        <p:nvSpPr>
          <p:cNvPr id="32770" name="Rectangle 5"/>
          <p:cNvSpPr>
            <a:spLocks noGrp="1" noChangeArrowheads="1"/>
          </p:cNvSpPr>
          <p:nvPr>
            <p:ph type="body" sz="half" idx="4294967295"/>
          </p:nvPr>
        </p:nvSpPr>
        <p:spPr>
          <a:xfrm>
            <a:off x="609600" y="2819400"/>
            <a:ext cx="7772400" cy="1987550"/>
          </a:xfrm>
        </p:spPr>
        <p:txBody>
          <a:bodyPr/>
          <a:lstStyle/>
          <a:p>
            <a:pPr>
              <a:lnSpc>
                <a:spcPct val="80000"/>
              </a:lnSpc>
              <a:buFont typeface="Wingdings" pitchFamily="2" charset="2"/>
              <a:buNone/>
            </a:pPr>
            <a:r>
              <a:rPr lang="pl-PL" sz="2000" b="1"/>
              <a:t>- </a:t>
            </a:r>
            <a:r>
              <a:rPr lang="en-US" sz="2200" b="1"/>
              <a:t>Humanitarian relief</a:t>
            </a:r>
            <a:endParaRPr lang="pl-PL" sz="2200" b="1"/>
          </a:p>
          <a:p>
            <a:pPr>
              <a:lnSpc>
                <a:spcPct val="80000"/>
              </a:lnSpc>
              <a:buFont typeface="Wingdings" pitchFamily="2" charset="2"/>
              <a:buNone/>
            </a:pPr>
            <a:endParaRPr lang="en-US" sz="2200" b="1"/>
          </a:p>
          <a:p>
            <a:pPr>
              <a:lnSpc>
                <a:spcPct val="80000"/>
              </a:lnSpc>
              <a:buFont typeface="Wingdings" pitchFamily="2" charset="2"/>
              <a:buNone/>
            </a:pPr>
            <a:r>
              <a:rPr lang="pl-PL" sz="2200" b="1"/>
              <a:t>- </a:t>
            </a:r>
            <a:r>
              <a:rPr lang="en-US" sz="2200" b="1"/>
              <a:t>Objects indispensable to survival</a:t>
            </a:r>
            <a:endParaRPr lang="pl-PL" sz="2200" b="1"/>
          </a:p>
          <a:p>
            <a:pPr>
              <a:lnSpc>
                <a:spcPct val="80000"/>
              </a:lnSpc>
              <a:buFont typeface="Wingdings" pitchFamily="2" charset="2"/>
              <a:buNone/>
            </a:pPr>
            <a:endParaRPr lang="en-US" sz="2200" b="1"/>
          </a:p>
          <a:p>
            <a:pPr>
              <a:lnSpc>
                <a:spcPct val="80000"/>
              </a:lnSpc>
              <a:buFont typeface="Wingdings" pitchFamily="2" charset="2"/>
              <a:buNone/>
            </a:pPr>
            <a:endParaRPr lang="pl-PL" sz="2200" b="1"/>
          </a:p>
          <a:p>
            <a:pPr>
              <a:lnSpc>
                <a:spcPct val="80000"/>
              </a:lnSpc>
              <a:buFont typeface="Wingdings" pitchFamily="2" charset="2"/>
              <a:buNone/>
            </a:pPr>
            <a:r>
              <a:rPr lang="pl-PL" sz="2200" b="1"/>
              <a:t>- </a:t>
            </a:r>
            <a:r>
              <a:rPr lang="en-US" sz="2200" b="1"/>
              <a:t>Civil defence</a:t>
            </a:r>
            <a:r>
              <a:rPr lang="en-US" sz="2200"/>
              <a:t> </a:t>
            </a:r>
            <a:endParaRPr lang="pl-PL" sz="2200"/>
          </a:p>
          <a:p>
            <a:pPr>
              <a:lnSpc>
                <a:spcPct val="80000"/>
              </a:lnSpc>
              <a:buFontTx/>
              <a:buChar char="-"/>
            </a:pPr>
            <a:endParaRPr lang="pl-PL" sz="2200"/>
          </a:p>
          <a:p>
            <a:pPr>
              <a:lnSpc>
                <a:spcPct val="80000"/>
              </a:lnSpc>
              <a:buFont typeface="Wingdings" pitchFamily="2" charset="2"/>
              <a:buNone/>
            </a:pPr>
            <a:endParaRPr lang="pl-PL" sz="2000" b="1"/>
          </a:p>
        </p:txBody>
      </p:sp>
      <p:pic>
        <p:nvPicPr>
          <p:cNvPr id="32771" name="Picture 8" descr="obrona cyilna"/>
          <p:cNvPicPr>
            <a:picLocks noGrp="1" noChangeAspect="1" noChangeArrowheads="1"/>
          </p:cNvPicPr>
          <p:nvPr>
            <p:ph sz="half" idx="4294967295"/>
          </p:nvPr>
        </p:nvPicPr>
        <p:blipFill>
          <a:blip r:embed="rId2" cstate="print"/>
          <a:srcRect/>
          <a:stretch>
            <a:fillRect/>
          </a:stretch>
        </p:blipFill>
        <p:spPr>
          <a:xfrm>
            <a:off x="4017963" y="3871913"/>
            <a:ext cx="1668462" cy="1525587"/>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title" idx="4294967295"/>
          </p:nvPr>
        </p:nvSpPr>
        <p:spPr>
          <a:xfrm>
            <a:off x="323850" y="333375"/>
            <a:ext cx="7772400" cy="1143000"/>
          </a:xfrm>
        </p:spPr>
        <p:txBody>
          <a:bodyPr anchor="ctr"/>
          <a:lstStyle/>
          <a:p>
            <a:pPr algn="ctr"/>
            <a:r>
              <a:rPr lang="en-US" sz="3000" b="1"/>
              <a:t>SPECIAL MEASURES OF PROTECTION</a:t>
            </a:r>
            <a:r>
              <a:rPr lang="en-US" sz="3400"/>
              <a:t> </a:t>
            </a:r>
            <a:endParaRPr lang="pl-PL" sz="3400"/>
          </a:p>
        </p:txBody>
      </p:sp>
      <p:sp>
        <p:nvSpPr>
          <p:cNvPr id="33794" name="Rectangle 5"/>
          <p:cNvSpPr>
            <a:spLocks noGrp="1" noChangeArrowheads="1"/>
          </p:cNvSpPr>
          <p:nvPr>
            <p:ph type="body" sz="half" idx="4294967295"/>
          </p:nvPr>
        </p:nvSpPr>
        <p:spPr>
          <a:xfrm>
            <a:off x="609600" y="2819400"/>
            <a:ext cx="7772400" cy="1987550"/>
          </a:xfrm>
        </p:spPr>
        <p:txBody>
          <a:bodyPr/>
          <a:lstStyle/>
          <a:p>
            <a:pPr>
              <a:buFont typeface="Wingdings" pitchFamily="2" charset="2"/>
              <a:buNone/>
            </a:pPr>
            <a:r>
              <a:rPr lang="pl-PL" b="1"/>
              <a:t>- </a:t>
            </a:r>
            <a:r>
              <a:rPr lang="en-US" b="1"/>
              <a:t>Works containing dangerous forces</a:t>
            </a:r>
            <a:endParaRPr lang="pl-PL" b="1"/>
          </a:p>
        </p:txBody>
      </p:sp>
      <p:pic>
        <p:nvPicPr>
          <p:cNvPr id="33795" name="Picture 7" descr="niebezp"/>
          <p:cNvPicPr>
            <a:picLocks noGrp="1" noChangeAspect="1" noChangeArrowheads="1"/>
          </p:cNvPicPr>
          <p:nvPr>
            <p:ph sz="half" idx="4294967295"/>
          </p:nvPr>
        </p:nvPicPr>
        <p:blipFill>
          <a:blip r:embed="rId2" cstate="print"/>
          <a:srcRect/>
          <a:stretch>
            <a:fillRect/>
          </a:stretch>
        </p:blipFill>
        <p:spPr>
          <a:xfrm>
            <a:off x="2919413" y="3871913"/>
            <a:ext cx="3451225" cy="1106487"/>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noChangeArrowheads="1"/>
          </p:cNvSpPr>
          <p:nvPr>
            <p:ph type="title" idx="4294967295"/>
          </p:nvPr>
        </p:nvSpPr>
        <p:spPr/>
        <p:txBody>
          <a:bodyPr anchor="ctr"/>
          <a:lstStyle/>
          <a:p>
            <a:pPr algn="ctr"/>
            <a:r>
              <a:rPr lang="en-US" sz="3000" b="1"/>
              <a:t>CULTURAL PROPERTY</a:t>
            </a:r>
            <a:endParaRPr lang="pl-PL" sz="3000" b="1"/>
          </a:p>
        </p:txBody>
      </p:sp>
      <p:sp>
        <p:nvSpPr>
          <p:cNvPr id="34818" name="Rectangle 5"/>
          <p:cNvSpPr>
            <a:spLocks noGrp="1" noChangeArrowheads="1"/>
          </p:cNvSpPr>
          <p:nvPr>
            <p:ph type="body" sz="half" idx="4294967295"/>
          </p:nvPr>
        </p:nvSpPr>
        <p:spPr>
          <a:xfrm>
            <a:off x="566738" y="1752600"/>
            <a:ext cx="8001000" cy="2060575"/>
          </a:xfrm>
        </p:spPr>
        <p:txBody>
          <a:bodyPr/>
          <a:lstStyle/>
          <a:p>
            <a:pPr>
              <a:lnSpc>
                <a:spcPct val="90000"/>
              </a:lnSpc>
              <a:buFont typeface="Wingdings" pitchFamily="2" charset="2"/>
              <a:buNone/>
            </a:pPr>
            <a:r>
              <a:rPr lang="pl-PL" sz="2200" b="1"/>
              <a:t> Categories of protection :</a:t>
            </a:r>
          </a:p>
          <a:p>
            <a:pPr>
              <a:lnSpc>
                <a:spcPct val="90000"/>
              </a:lnSpc>
              <a:buFont typeface="Wingdings" pitchFamily="2" charset="2"/>
              <a:buNone/>
            </a:pPr>
            <a:r>
              <a:rPr lang="pl-PL" sz="2200" b="1"/>
              <a:t>	*protection</a:t>
            </a:r>
          </a:p>
          <a:p>
            <a:pPr>
              <a:lnSpc>
                <a:spcPct val="90000"/>
              </a:lnSpc>
              <a:buFont typeface="Wingdings" pitchFamily="2" charset="2"/>
              <a:buNone/>
            </a:pPr>
            <a:r>
              <a:rPr lang="pl-PL" sz="2200" b="1"/>
              <a:t>	*special protection</a:t>
            </a:r>
          </a:p>
          <a:p>
            <a:pPr>
              <a:lnSpc>
                <a:spcPct val="90000"/>
              </a:lnSpc>
              <a:buFont typeface="Wingdings" pitchFamily="2" charset="2"/>
              <a:buNone/>
            </a:pPr>
            <a:r>
              <a:rPr lang="pl-PL" sz="2200" b="1"/>
              <a:t>	*enhanced protection</a:t>
            </a:r>
          </a:p>
          <a:p>
            <a:pPr>
              <a:lnSpc>
                <a:spcPct val="90000"/>
              </a:lnSpc>
              <a:buFont typeface="Wingdings" pitchFamily="2" charset="2"/>
              <a:buNone/>
            </a:pPr>
            <a:endParaRPr lang="pl-PL" sz="2200" b="1"/>
          </a:p>
          <a:p>
            <a:pPr>
              <a:lnSpc>
                <a:spcPct val="90000"/>
              </a:lnSpc>
              <a:buFont typeface="Wingdings" pitchFamily="2" charset="2"/>
              <a:buNone/>
            </a:pPr>
            <a:endParaRPr lang="pl-PL" sz="2700" b="1"/>
          </a:p>
          <a:p>
            <a:pPr lvl="1">
              <a:lnSpc>
                <a:spcPct val="90000"/>
              </a:lnSpc>
              <a:buFont typeface="Wingdings" pitchFamily="2" charset="2"/>
              <a:buNone/>
            </a:pPr>
            <a:r>
              <a:rPr lang="pl-PL" sz="2300" b="1"/>
              <a:t>  </a:t>
            </a:r>
          </a:p>
        </p:txBody>
      </p:sp>
      <p:pic>
        <p:nvPicPr>
          <p:cNvPr id="34819" name="Picture 8" descr="blueshield"/>
          <p:cNvPicPr>
            <a:picLocks noGrp="1" noChangeAspect="1" noChangeArrowheads="1"/>
          </p:cNvPicPr>
          <p:nvPr>
            <p:ph sz="half" idx="4294967295"/>
          </p:nvPr>
        </p:nvPicPr>
        <p:blipFill>
          <a:blip r:embed="rId2" cstate="print"/>
          <a:srcRect/>
          <a:stretch>
            <a:fillRect/>
          </a:stretch>
        </p:blipFill>
        <p:spPr>
          <a:xfrm>
            <a:off x="935038" y="3752850"/>
            <a:ext cx="1216025" cy="1479550"/>
          </a:xfrm>
        </p:spPr>
      </p:pic>
      <p:pic>
        <p:nvPicPr>
          <p:cNvPr id="34820" name="Picture 8" descr="blueshield"/>
          <p:cNvPicPr>
            <a:picLocks noChangeAspect="1" noChangeArrowheads="1"/>
          </p:cNvPicPr>
          <p:nvPr/>
        </p:nvPicPr>
        <p:blipFill>
          <a:blip r:embed="rId2" cstate="print"/>
          <a:srcRect/>
          <a:stretch>
            <a:fillRect/>
          </a:stretch>
        </p:blipFill>
        <p:spPr bwMode="auto">
          <a:xfrm>
            <a:off x="4572000" y="3789363"/>
            <a:ext cx="1181100" cy="1427162"/>
          </a:xfrm>
          <a:prstGeom prst="rect">
            <a:avLst/>
          </a:prstGeom>
          <a:noFill/>
          <a:ln w="9525">
            <a:noFill/>
            <a:miter lim="800000"/>
            <a:headEnd/>
            <a:tailEnd/>
          </a:ln>
        </p:spPr>
      </p:pic>
      <p:pic>
        <p:nvPicPr>
          <p:cNvPr id="34821" name="Picture 8" descr="blueshield"/>
          <p:cNvPicPr>
            <a:picLocks noChangeAspect="1" noChangeArrowheads="1"/>
          </p:cNvPicPr>
          <p:nvPr/>
        </p:nvPicPr>
        <p:blipFill>
          <a:blip r:embed="rId2" cstate="print"/>
          <a:srcRect/>
          <a:stretch>
            <a:fillRect/>
          </a:stretch>
        </p:blipFill>
        <p:spPr bwMode="auto">
          <a:xfrm>
            <a:off x="5940425" y="3789363"/>
            <a:ext cx="1181100" cy="1427162"/>
          </a:xfrm>
          <a:prstGeom prst="rect">
            <a:avLst/>
          </a:prstGeom>
          <a:noFill/>
          <a:ln w="9525">
            <a:noFill/>
            <a:miter lim="800000"/>
            <a:headEnd/>
            <a:tailEnd/>
          </a:ln>
        </p:spPr>
      </p:pic>
      <p:pic>
        <p:nvPicPr>
          <p:cNvPr id="34822" name="Picture 8" descr="blueshield"/>
          <p:cNvPicPr>
            <a:picLocks noChangeAspect="1" noChangeArrowheads="1"/>
          </p:cNvPicPr>
          <p:nvPr/>
        </p:nvPicPr>
        <p:blipFill>
          <a:blip r:embed="rId2" cstate="print"/>
          <a:srcRect/>
          <a:stretch>
            <a:fillRect/>
          </a:stretch>
        </p:blipFill>
        <p:spPr bwMode="auto">
          <a:xfrm>
            <a:off x="5219700" y="5157788"/>
            <a:ext cx="1181100" cy="1427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4"/>
          <p:cNvSpPr>
            <a:spLocks noGrp="1" noChangeArrowheads="1"/>
          </p:cNvSpPr>
          <p:nvPr>
            <p:ph type="title" idx="4294967295"/>
          </p:nvPr>
        </p:nvSpPr>
        <p:spPr/>
        <p:txBody>
          <a:bodyPr anchor="ctr"/>
          <a:lstStyle/>
          <a:p>
            <a:pPr algn="ctr"/>
            <a:r>
              <a:rPr lang="en-US" sz="3000" b="1"/>
              <a:t>SPECIAL MEASURES OF PROTECTION</a:t>
            </a:r>
            <a:r>
              <a:rPr lang="en-US" sz="3400"/>
              <a:t> </a:t>
            </a:r>
            <a:endParaRPr lang="pl-PL" sz="3400"/>
          </a:p>
        </p:txBody>
      </p:sp>
      <p:sp>
        <p:nvSpPr>
          <p:cNvPr id="35842" name="Rectangle 5"/>
          <p:cNvSpPr>
            <a:spLocks noGrp="1" noChangeArrowheads="1"/>
          </p:cNvSpPr>
          <p:nvPr>
            <p:ph type="body" idx="4294967295"/>
          </p:nvPr>
        </p:nvSpPr>
        <p:spPr>
          <a:xfrm>
            <a:off x="762000" y="2327275"/>
            <a:ext cx="7772400" cy="4530725"/>
          </a:xfrm>
        </p:spPr>
        <p:txBody>
          <a:bodyPr/>
          <a:lstStyle/>
          <a:p>
            <a:pPr>
              <a:buFont typeface="Wingdings" pitchFamily="2" charset="2"/>
              <a:buNone/>
            </a:pPr>
            <a:r>
              <a:rPr lang="en-US" sz="2600" b="1"/>
              <a:t>Protected zones:</a:t>
            </a:r>
          </a:p>
          <a:p>
            <a:pPr>
              <a:buFont typeface="Wingdings" pitchFamily="2" charset="2"/>
              <a:buNone/>
            </a:pPr>
            <a:r>
              <a:rPr lang="pl-PL" sz="2600" b="1"/>
              <a:t> - </a:t>
            </a:r>
            <a:r>
              <a:rPr lang="en-US" sz="2600" b="1"/>
              <a:t>hospital zones and localities (Art. 23 and Annex I GC I)</a:t>
            </a:r>
          </a:p>
          <a:p>
            <a:pPr>
              <a:buFont typeface="Wingdings" pitchFamily="2" charset="2"/>
              <a:buNone/>
            </a:pPr>
            <a:r>
              <a:rPr lang="pl-PL" sz="2600" b="1"/>
              <a:t> - </a:t>
            </a:r>
            <a:r>
              <a:rPr lang="en-US" sz="2600" b="1"/>
              <a:t>hospital and safety zones and localities (Art. 14 and Annex I GC IV)</a:t>
            </a:r>
            <a:endParaRPr lang="pl-PL" sz="2600" b="1"/>
          </a:p>
          <a:p>
            <a:pPr>
              <a:buFont typeface="Wingdings" pitchFamily="2" charset="2"/>
              <a:buNone/>
            </a:pPr>
            <a:r>
              <a:rPr lang="pl-PL" sz="2600" b="1"/>
              <a:t> - </a:t>
            </a:r>
            <a:r>
              <a:rPr lang="en-US" sz="2600" b="1"/>
              <a:t>neutralized zones (Art. 15 GC IV)</a:t>
            </a:r>
          </a:p>
          <a:p>
            <a:pPr>
              <a:buFont typeface="Wingdings" pitchFamily="2" charset="2"/>
              <a:buNone/>
            </a:pPr>
            <a:r>
              <a:rPr lang="pl-PL" sz="2600" b="1"/>
              <a:t> - </a:t>
            </a:r>
            <a:r>
              <a:rPr lang="en-US" sz="2600" b="1"/>
              <a:t>non-defended localities (Art. 59 PA I)</a:t>
            </a:r>
          </a:p>
          <a:p>
            <a:pPr>
              <a:buFont typeface="Wingdings" pitchFamily="2" charset="2"/>
              <a:buNone/>
            </a:pPr>
            <a:r>
              <a:rPr lang="pl-PL" sz="2600" b="1"/>
              <a:t> - </a:t>
            </a:r>
            <a:r>
              <a:rPr lang="en-US" sz="2600" b="1"/>
              <a:t>demilitarized zones (Art. 60 PA I)</a:t>
            </a:r>
            <a:endParaRPr lang="pl-PL" sz="2600" b="1"/>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1"/>
          <p:cNvSpPr>
            <a:spLocks noGrp="1"/>
          </p:cNvSpPr>
          <p:nvPr>
            <p:ph type="title" idx="4294967295"/>
          </p:nvPr>
        </p:nvSpPr>
        <p:spPr/>
        <p:txBody>
          <a:bodyPr anchor="ctr"/>
          <a:lstStyle/>
          <a:p>
            <a:pPr algn="ctr"/>
            <a:r>
              <a:rPr lang="en-US" sz="2100" b="1"/>
              <a:t>SOURCES OF LAW</a:t>
            </a:r>
            <a:r>
              <a:rPr lang="pl-PL" sz="2100" b="1"/>
              <a:t/>
            </a:r>
            <a:br>
              <a:rPr lang="pl-PL" sz="2100" b="1"/>
            </a:br>
            <a:r>
              <a:rPr lang="pl-PL" sz="2100" b="1"/>
              <a:t>protection of civilians against </a:t>
            </a:r>
            <a:br>
              <a:rPr lang="pl-PL" sz="2100" b="1"/>
            </a:br>
            <a:r>
              <a:rPr lang="pl-PL" sz="2100" b="1"/>
              <a:t>the effects of hostilities</a:t>
            </a:r>
            <a:endParaRPr lang="pl-PL" sz="2100"/>
          </a:p>
        </p:txBody>
      </p:sp>
      <p:sp>
        <p:nvSpPr>
          <p:cNvPr id="3" name="Symbol zastępczy zawartości 2"/>
          <p:cNvSpPr>
            <a:spLocks noGrp="1"/>
          </p:cNvSpPr>
          <p:nvPr>
            <p:ph idx="4294967295"/>
          </p:nvPr>
        </p:nvSpPr>
        <p:spPr/>
        <p:txBody>
          <a:bodyPr/>
          <a:lstStyle/>
          <a:p>
            <a:pPr marL="571500" indent="-571500">
              <a:lnSpc>
                <a:spcPct val="90000"/>
              </a:lnSpc>
              <a:buFontTx/>
              <a:buAutoNum type="arabicPeriod"/>
            </a:pPr>
            <a:r>
              <a:rPr lang="en-US" sz="1700" b="1"/>
              <a:t>Hague Regulations 1907</a:t>
            </a:r>
            <a:r>
              <a:rPr lang="pl-PL" sz="1700" b="1"/>
              <a:t> </a:t>
            </a:r>
            <a:r>
              <a:rPr lang="en-US" sz="1700" b="1"/>
              <a:t>(Art.</a:t>
            </a:r>
            <a:r>
              <a:rPr lang="pl-PL" sz="1700" b="1"/>
              <a:t> 2</a:t>
            </a:r>
            <a:r>
              <a:rPr lang="en-US" sz="1700" b="1"/>
              <a:t>4 – </a:t>
            </a:r>
            <a:r>
              <a:rPr lang="pl-PL" sz="1700" b="1"/>
              <a:t>28</a:t>
            </a:r>
            <a:r>
              <a:rPr lang="en-US" sz="1700" b="1"/>
              <a:t>)</a:t>
            </a:r>
          </a:p>
          <a:p>
            <a:pPr marL="571500" indent="-571500">
              <a:lnSpc>
                <a:spcPct val="90000"/>
              </a:lnSpc>
              <a:buFontTx/>
              <a:buAutoNum type="arabicPeriod"/>
            </a:pPr>
            <a:r>
              <a:rPr lang="pl-PL" sz="1700" b="1"/>
              <a:t>G</a:t>
            </a:r>
            <a:r>
              <a:rPr lang="en-US" sz="1700" b="1"/>
              <a:t>eneva Convention</a:t>
            </a:r>
            <a:r>
              <a:rPr lang="pl-PL" sz="1700" b="1"/>
              <a:t> </a:t>
            </a:r>
            <a:r>
              <a:rPr lang="en-US" sz="1700" b="1"/>
              <a:t>Relative to the Protection of Civilian Persons in Time of War</a:t>
            </a:r>
            <a:r>
              <a:rPr lang="pl-PL" sz="1700" b="1"/>
              <a:t> 1949 (Art. 13 – 26)</a:t>
            </a:r>
          </a:p>
          <a:p>
            <a:pPr marL="571500" indent="-571500">
              <a:lnSpc>
                <a:spcPct val="90000"/>
              </a:lnSpc>
              <a:buFontTx/>
              <a:buAutoNum type="arabicPeriod"/>
            </a:pPr>
            <a:r>
              <a:rPr lang="pl-PL" sz="1700" b="1"/>
              <a:t>Hague Convention for the Protection of Cultural Property in the Event of Armed Conflict 1954 &amp; Protocols 1954, 1999</a:t>
            </a:r>
          </a:p>
          <a:p>
            <a:pPr marL="571500" indent="-571500">
              <a:lnSpc>
                <a:spcPct val="90000"/>
              </a:lnSpc>
              <a:buFontTx/>
              <a:buAutoNum type="arabicPeriod"/>
            </a:pPr>
            <a:r>
              <a:rPr lang="pl-PL" sz="1700" b="1"/>
              <a:t>Convention on the Prohibition of Military and Other Hostile Use of Environmental Modification Techniques 1976</a:t>
            </a:r>
          </a:p>
          <a:p>
            <a:pPr marL="571500" indent="-571500">
              <a:lnSpc>
                <a:spcPct val="90000"/>
              </a:lnSpc>
              <a:buFontTx/>
              <a:buAutoNum type="arabicPeriod"/>
            </a:pPr>
            <a:r>
              <a:rPr lang="en-US" sz="1700" b="1"/>
              <a:t>Protocol Additional</a:t>
            </a:r>
            <a:r>
              <a:rPr lang="pl-PL" sz="1700" b="1"/>
              <a:t> I</a:t>
            </a:r>
            <a:r>
              <a:rPr lang="en-US" sz="1700" b="1"/>
              <a:t>  1977</a:t>
            </a:r>
            <a:r>
              <a:rPr lang="pl-PL" sz="1700" b="1"/>
              <a:t> (mainly Art. 48 - 71)</a:t>
            </a:r>
          </a:p>
          <a:p>
            <a:pPr marL="571500" indent="-571500">
              <a:lnSpc>
                <a:spcPct val="90000"/>
              </a:lnSpc>
              <a:buFontTx/>
              <a:buAutoNum type="arabicPeriod"/>
            </a:pPr>
            <a:r>
              <a:rPr lang="pl-PL" sz="1700" b="1"/>
              <a:t>Protocol Additional II 1977 (mainly Art. 13 - 18)</a:t>
            </a:r>
          </a:p>
          <a:p>
            <a:pPr marL="571500" indent="-571500">
              <a:lnSpc>
                <a:spcPct val="90000"/>
              </a:lnSpc>
              <a:buFontTx/>
              <a:buAutoNum type="arabicPeriod"/>
            </a:pPr>
            <a:r>
              <a:rPr lang="pl-PL" sz="1700" b="1"/>
              <a:t>Other treaties (e.g., St. Petersburg Declaration 1868, international criminal law instruments)</a:t>
            </a:r>
          </a:p>
          <a:p>
            <a:pPr marL="571500" indent="-571500">
              <a:lnSpc>
                <a:spcPct val="90000"/>
              </a:lnSpc>
              <a:buFontTx/>
              <a:buAutoNum type="arabicPeriod"/>
            </a:pPr>
            <a:r>
              <a:rPr lang="pl-PL" sz="1700" b="1"/>
              <a:t>CUSTOMARY LAW</a:t>
            </a:r>
          </a:p>
          <a:p>
            <a:pPr marL="571500" indent="-571500"/>
            <a:endParaRPr lang="pl-PL" sz="170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xfrm>
            <a:off x="228600" y="1143000"/>
            <a:ext cx="7848600" cy="1143000"/>
          </a:xfrm>
        </p:spPr>
        <p:txBody>
          <a:bodyPr anchor="ctr"/>
          <a:lstStyle/>
          <a:p>
            <a:pPr algn="ctr"/>
            <a:r>
              <a:rPr lang="en-US" sz="3000" b="1" i="1"/>
              <a:t>OTHER CATEGORIES</a:t>
            </a:r>
            <a:br>
              <a:rPr lang="en-US" sz="3000" b="1" i="1"/>
            </a:br>
            <a:r>
              <a:rPr lang="pl-PL" sz="3000" b="1" i="1"/>
              <a:t/>
            </a:r>
            <a:br>
              <a:rPr lang="pl-PL" sz="3000" b="1" i="1"/>
            </a:br>
            <a:endParaRPr lang="pl-PL" sz="3000" b="1" i="1"/>
          </a:p>
        </p:txBody>
      </p:sp>
      <p:sp>
        <p:nvSpPr>
          <p:cNvPr id="36866" name="Rectangle 4"/>
          <p:cNvSpPr>
            <a:spLocks noGrp="1" noChangeArrowheads="1"/>
          </p:cNvSpPr>
          <p:nvPr>
            <p:ph type="body" idx="4294967295"/>
          </p:nvPr>
        </p:nvSpPr>
        <p:spPr>
          <a:xfrm>
            <a:off x="685800" y="1752600"/>
            <a:ext cx="7772400" cy="4114800"/>
          </a:xfrm>
        </p:spPr>
        <p:txBody>
          <a:bodyPr/>
          <a:lstStyle/>
          <a:p>
            <a:pPr>
              <a:lnSpc>
                <a:spcPct val="90000"/>
              </a:lnSpc>
              <a:spcBef>
                <a:spcPct val="50000"/>
              </a:spcBef>
              <a:buFont typeface="Wingdings" pitchFamily="2" charset="2"/>
              <a:buNone/>
            </a:pPr>
            <a:r>
              <a:rPr lang="pl-PL" sz="2800" b="1"/>
              <a:t>- </a:t>
            </a:r>
            <a:r>
              <a:rPr lang="en-US" sz="2600" b="1"/>
              <a:t>Journalists:</a:t>
            </a:r>
          </a:p>
          <a:p>
            <a:pPr lvl="1">
              <a:lnSpc>
                <a:spcPct val="90000"/>
              </a:lnSpc>
              <a:spcBef>
                <a:spcPct val="50000"/>
              </a:spcBef>
            </a:pPr>
            <a:r>
              <a:rPr lang="en-US" sz="2300" b="1"/>
              <a:t>as civilians (</a:t>
            </a:r>
            <a:r>
              <a:rPr lang="en-US" sz="2300" b="1" i="1"/>
              <a:t>Art. 79 PA I)</a:t>
            </a:r>
            <a:endParaRPr lang="en-US" sz="2300" b="1"/>
          </a:p>
          <a:p>
            <a:pPr lvl="1">
              <a:lnSpc>
                <a:spcPct val="90000"/>
              </a:lnSpc>
              <a:spcBef>
                <a:spcPct val="50000"/>
              </a:spcBef>
            </a:pPr>
            <a:r>
              <a:rPr lang="en-US" sz="2300" b="1"/>
              <a:t>as war correspondents (</a:t>
            </a:r>
            <a:r>
              <a:rPr lang="en-US" sz="2300" b="1" i="1"/>
              <a:t>Art. 4 GC III</a:t>
            </a:r>
            <a:r>
              <a:rPr lang="en-US" sz="2300" b="1"/>
              <a:t>)</a:t>
            </a:r>
          </a:p>
          <a:p>
            <a:pPr>
              <a:lnSpc>
                <a:spcPct val="90000"/>
              </a:lnSpc>
              <a:spcBef>
                <a:spcPct val="50000"/>
              </a:spcBef>
              <a:buFont typeface="Wingdings" pitchFamily="2" charset="2"/>
              <a:buNone/>
            </a:pPr>
            <a:r>
              <a:rPr lang="pl-PL" sz="2600" b="1"/>
              <a:t>- </a:t>
            </a:r>
            <a:r>
              <a:rPr lang="en-US" sz="2600" b="1"/>
              <a:t>Peacekeepers:</a:t>
            </a:r>
          </a:p>
          <a:p>
            <a:pPr lvl="1">
              <a:lnSpc>
                <a:spcPct val="90000"/>
              </a:lnSpc>
              <a:spcBef>
                <a:spcPct val="50000"/>
              </a:spcBef>
            </a:pPr>
            <a:r>
              <a:rPr lang="en-US" sz="2300" b="1"/>
              <a:t>protection against attacks </a:t>
            </a:r>
          </a:p>
          <a:p>
            <a:pPr lvl="1">
              <a:lnSpc>
                <a:spcPct val="90000"/>
              </a:lnSpc>
              <a:spcBef>
                <a:spcPct val="50000"/>
              </a:spcBef>
            </a:pPr>
            <a:r>
              <a:rPr lang="en-US" sz="2300" b="1"/>
              <a:t>1994 Convention on the Safety of UN Personnel</a:t>
            </a:r>
            <a:endParaRPr lang="pl-PL" sz="2300" b="1"/>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a:xfrm>
            <a:off x="684213" y="908050"/>
            <a:ext cx="7772400" cy="1143000"/>
          </a:xfrm>
        </p:spPr>
        <p:txBody>
          <a:bodyPr anchor="ctr"/>
          <a:lstStyle/>
          <a:p>
            <a:pPr algn="ctr"/>
            <a:r>
              <a:rPr lang="en-US" sz="3000" b="1"/>
              <a:t>NATURAL ENVIRONMENT</a:t>
            </a:r>
            <a:r>
              <a:rPr lang="en-US" sz="3400" b="1"/>
              <a:t/>
            </a:r>
            <a:br>
              <a:rPr lang="en-US" sz="3400" b="1"/>
            </a:br>
            <a:endParaRPr lang="pl-PL" sz="3400" b="1"/>
          </a:p>
        </p:txBody>
      </p:sp>
      <p:sp>
        <p:nvSpPr>
          <p:cNvPr id="37890" name="Rectangle 3"/>
          <p:cNvSpPr>
            <a:spLocks noGrp="1" noChangeArrowheads="1"/>
          </p:cNvSpPr>
          <p:nvPr>
            <p:ph type="body" idx="4294967295"/>
          </p:nvPr>
        </p:nvSpPr>
        <p:spPr>
          <a:xfrm>
            <a:off x="827088" y="1844675"/>
            <a:ext cx="7772400" cy="4530725"/>
          </a:xfrm>
        </p:spPr>
        <p:txBody>
          <a:bodyPr/>
          <a:lstStyle/>
          <a:p>
            <a:pPr>
              <a:lnSpc>
                <a:spcPct val="80000"/>
              </a:lnSpc>
              <a:buFont typeface="Wingdings" pitchFamily="2" charset="2"/>
              <a:buNone/>
            </a:pPr>
            <a:r>
              <a:rPr lang="pl-PL" sz="2100" b="1"/>
              <a:t>- </a:t>
            </a:r>
            <a:r>
              <a:rPr lang="en-US" sz="2600" b="1"/>
              <a:t>Legal bases:</a:t>
            </a:r>
            <a:endParaRPr lang="en-US" sz="2600" b="1" i="1"/>
          </a:p>
          <a:p>
            <a:pPr lvl="1">
              <a:lnSpc>
                <a:spcPct val="80000"/>
              </a:lnSpc>
            </a:pPr>
            <a:r>
              <a:rPr lang="en-US" sz="2300" b="1" i="1"/>
              <a:t>Art. 35 PA I </a:t>
            </a:r>
            <a:r>
              <a:rPr lang="en-US" sz="2300" b="1"/>
              <a:t>( environment as victim - methods and means of warfare)</a:t>
            </a:r>
            <a:endParaRPr lang="en-US" sz="2300" b="1" i="1"/>
          </a:p>
          <a:p>
            <a:pPr lvl="1">
              <a:lnSpc>
                <a:spcPct val="80000"/>
              </a:lnSpc>
            </a:pPr>
            <a:r>
              <a:rPr lang="en-US" sz="2300" b="1" i="1"/>
              <a:t>Art. 55 PA I </a:t>
            </a:r>
            <a:r>
              <a:rPr lang="en-US" sz="2300" b="1"/>
              <a:t>(environment as victim - protection of civilian objects)</a:t>
            </a:r>
            <a:endParaRPr lang="en-US" sz="2300" b="1" i="1"/>
          </a:p>
          <a:p>
            <a:pPr lvl="1">
              <a:lnSpc>
                <a:spcPct val="80000"/>
              </a:lnSpc>
            </a:pPr>
            <a:r>
              <a:rPr lang="en-US" sz="2300" b="1" i="1"/>
              <a:t>ENMOD </a:t>
            </a:r>
            <a:r>
              <a:rPr lang="en-US" sz="2300" b="1"/>
              <a:t>(environment as weapon)</a:t>
            </a:r>
          </a:p>
          <a:p>
            <a:pPr>
              <a:lnSpc>
                <a:spcPct val="80000"/>
              </a:lnSpc>
              <a:buFontTx/>
              <a:buChar char="-"/>
            </a:pPr>
            <a:r>
              <a:rPr lang="en-US" sz="2600" b="1"/>
              <a:t>Protection against </a:t>
            </a:r>
            <a:endParaRPr lang="pl-PL" sz="2600" b="1"/>
          </a:p>
          <a:p>
            <a:pPr>
              <a:lnSpc>
                <a:spcPct val="80000"/>
              </a:lnSpc>
              <a:buFont typeface="Wingdings" pitchFamily="2" charset="2"/>
              <a:buNone/>
            </a:pPr>
            <a:r>
              <a:rPr lang="pl-PL" sz="2600" b="1"/>
              <a:t>    </a:t>
            </a:r>
            <a:r>
              <a:rPr lang="en-US" sz="2600" b="1"/>
              <a:t>damage:</a:t>
            </a:r>
          </a:p>
          <a:p>
            <a:pPr lvl="1">
              <a:lnSpc>
                <a:spcPct val="80000"/>
              </a:lnSpc>
            </a:pPr>
            <a:r>
              <a:rPr lang="pl-PL" sz="2300" b="1"/>
              <a:t>w</a:t>
            </a:r>
            <a:r>
              <a:rPr lang="en-US" sz="2300" b="1"/>
              <a:t>idespread</a:t>
            </a:r>
            <a:r>
              <a:rPr lang="pl-PL" sz="2300" b="1"/>
              <a:t> AND</a:t>
            </a:r>
            <a:endParaRPr lang="en-US" sz="2300" b="1"/>
          </a:p>
          <a:p>
            <a:pPr lvl="1">
              <a:lnSpc>
                <a:spcPct val="80000"/>
              </a:lnSpc>
            </a:pPr>
            <a:r>
              <a:rPr lang="en-US" sz="2300" b="1"/>
              <a:t>long-term AND</a:t>
            </a:r>
          </a:p>
          <a:p>
            <a:pPr lvl="1">
              <a:lnSpc>
                <a:spcPct val="80000"/>
              </a:lnSpc>
            </a:pPr>
            <a:r>
              <a:rPr lang="en-US" sz="2300" b="1"/>
              <a:t>severe</a:t>
            </a:r>
            <a:endParaRPr lang="pl-PL" sz="2300" b="1"/>
          </a:p>
        </p:txBody>
      </p:sp>
      <p:pic>
        <p:nvPicPr>
          <p:cNvPr id="37891" name="Picture 4" descr="Promienie świetlne"/>
          <p:cNvPicPr>
            <a:picLocks noChangeAspect="1" noChangeArrowheads="1"/>
          </p:cNvPicPr>
          <p:nvPr/>
        </p:nvPicPr>
        <p:blipFill>
          <a:blip r:embed="rId3" cstate="print"/>
          <a:srcRect/>
          <a:stretch>
            <a:fillRect/>
          </a:stretch>
        </p:blipFill>
        <p:spPr bwMode="auto">
          <a:xfrm>
            <a:off x="4876800" y="4191000"/>
            <a:ext cx="2895600" cy="1905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827088" y="765175"/>
            <a:ext cx="7772400" cy="1143000"/>
          </a:xfrm>
        </p:spPr>
        <p:txBody>
          <a:bodyPr anchor="ctr"/>
          <a:lstStyle/>
          <a:p>
            <a:pPr algn="ctr"/>
            <a:r>
              <a:rPr lang="en-US" sz="3400" b="1"/>
              <a:t>MOST RELEVANT IHL PRINCIPLES</a:t>
            </a:r>
            <a:br>
              <a:rPr lang="en-US" sz="3400" b="1"/>
            </a:br>
            <a:endParaRPr lang="pl-PL" sz="3400" b="1"/>
          </a:p>
        </p:txBody>
      </p:sp>
      <p:sp>
        <p:nvSpPr>
          <p:cNvPr id="19458" name="Rectangle 3"/>
          <p:cNvSpPr>
            <a:spLocks noGrp="1" noChangeArrowheads="1"/>
          </p:cNvSpPr>
          <p:nvPr>
            <p:ph type="body" idx="4294967295"/>
          </p:nvPr>
        </p:nvSpPr>
        <p:spPr>
          <a:xfrm>
            <a:off x="762000" y="2667000"/>
            <a:ext cx="7772400" cy="4530725"/>
          </a:xfrm>
        </p:spPr>
        <p:txBody>
          <a:bodyPr/>
          <a:lstStyle/>
          <a:p>
            <a:pPr lvl="1"/>
            <a:r>
              <a:rPr lang="en-US" sz="2800" b="1"/>
              <a:t>Distinction</a:t>
            </a:r>
          </a:p>
          <a:p>
            <a:pPr lvl="1"/>
            <a:r>
              <a:rPr lang="en-US" sz="2800" b="1"/>
              <a:t>Humanity </a:t>
            </a:r>
          </a:p>
          <a:p>
            <a:pPr lvl="1"/>
            <a:r>
              <a:rPr lang="en-US" sz="2800" b="1"/>
              <a:t>Necessity</a:t>
            </a:r>
          </a:p>
          <a:p>
            <a:pPr lvl="1"/>
            <a:r>
              <a:rPr lang="en-US" sz="2800" b="1"/>
              <a:t>Proportionality</a:t>
            </a:r>
            <a:endParaRPr lang="pl-PL" sz="2800" b="1"/>
          </a:p>
        </p:txBody>
      </p:sp>
      <p:pic>
        <p:nvPicPr>
          <p:cNvPr id="19459" name="Picture 4" descr="kobiety 10"/>
          <p:cNvPicPr>
            <a:picLocks noChangeAspect="1" noChangeArrowheads="1"/>
          </p:cNvPicPr>
          <p:nvPr/>
        </p:nvPicPr>
        <p:blipFill>
          <a:blip r:embed="rId2" cstate="print"/>
          <a:srcRect/>
          <a:stretch>
            <a:fillRect/>
          </a:stretch>
        </p:blipFill>
        <p:spPr bwMode="auto">
          <a:xfrm>
            <a:off x="4724400" y="2819400"/>
            <a:ext cx="3086100" cy="20113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ytuł 1"/>
          <p:cNvSpPr>
            <a:spLocks noGrp="1"/>
          </p:cNvSpPr>
          <p:nvPr>
            <p:ph type="title" idx="4294967295"/>
          </p:nvPr>
        </p:nvSpPr>
        <p:spPr/>
        <p:txBody>
          <a:bodyPr anchor="ctr"/>
          <a:lstStyle/>
          <a:p>
            <a:pPr algn="ctr"/>
            <a:r>
              <a:rPr lang="pl-PL" sz="1900" b="1"/>
              <a:t>CVILIANS PROTECTED AGAINST THE EFFECTS OF HOSTILITIES</a:t>
            </a:r>
            <a:endParaRPr lang="pl-PL" sz="1900"/>
          </a:p>
        </p:txBody>
      </p:sp>
      <p:sp>
        <p:nvSpPr>
          <p:cNvPr id="20482" name="Symbol zastępczy zawartości 2"/>
          <p:cNvSpPr>
            <a:spLocks noGrp="1"/>
          </p:cNvSpPr>
          <p:nvPr>
            <p:ph idx="4294967295"/>
          </p:nvPr>
        </p:nvSpPr>
        <p:spPr/>
        <p:txBody>
          <a:bodyPr/>
          <a:lstStyle/>
          <a:p>
            <a:r>
              <a:rPr lang="pl-PL" sz="1700" b="1"/>
              <a:t>St. Petersburg Declaration „The only legitimate object which States should endeavour to accomplish during the war is to weaken the military forces of the enemy”, </a:t>
            </a:r>
            <a:r>
              <a:rPr lang="pl-PL" sz="1700" b="1" i="1"/>
              <a:t>therefore</a:t>
            </a:r>
          </a:p>
          <a:p>
            <a:r>
              <a:rPr lang="pl-PL" sz="1700" b="1"/>
              <a:t>Art. 51 (1) PA I „The civilian population and individual civilians shall enjoy general protection against dangers arising from military operations”, Art. 52 (1) PA I „</a:t>
            </a:r>
            <a:r>
              <a:rPr lang="en-US" sz="1700" b="1"/>
              <a:t>Civilian objects shall not be the object of attack or of reprisals</a:t>
            </a:r>
            <a:r>
              <a:rPr lang="pl-PL" sz="1700" b="1"/>
              <a:t>”</a:t>
            </a:r>
          </a:p>
          <a:p>
            <a:pPr>
              <a:buFont typeface="Wingdings" pitchFamily="2" charset="2"/>
              <a:buNone/>
            </a:pPr>
            <a:r>
              <a:rPr lang="pl-PL" sz="1700" b="1"/>
              <a:t>	 </a:t>
            </a:r>
            <a:r>
              <a:rPr lang="pl-PL" sz="1700" b="1" i="1"/>
              <a:t>therefore</a:t>
            </a:r>
            <a:endParaRPr lang="pl-PL" sz="1700" b="1"/>
          </a:p>
          <a:p>
            <a:r>
              <a:rPr lang="pl-PL" sz="1700" b="1"/>
              <a:t> Art. 48 PA I „The Parties to the conflict shall at all times distinguish between the civilian population and combatants and between civilian objects and military objectives and accordingly shall direct their operations only against military objectives” </a:t>
            </a:r>
          </a:p>
          <a:p>
            <a:pPr>
              <a:buFont typeface="Wingdings" pitchFamily="2" charset="2"/>
              <a:buNone/>
            </a:pPr>
            <a:r>
              <a:rPr lang="pl-PL" sz="1700" b="1"/>
              <a:t>	= PRINCIPLE OF DISTINCTION</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1371600" y="836613"/>
            <a:ext cx="7772400" cy="1143000"/>
          </a:xfrm>
        </p:spPr>
        <p:txBody>
          <a:bodyPr anchor="ctr"/>
          <a:lstStyle/>
          <a:p>
            <a:pPr algn="ctr"/>
            <a:r>
              <a:rPr lang="en-US" sz="3400" b="1"/>
              <a:t>THEREFORE…</a:t>
            </a:r>
            <a:br>
              <a:rPr lang="en-US" sz="3400" b="1"/>
            </a:br>
            <a:endParaRPr lang="pl-PL" sz="3400" b="1"/>
          </a:p>
        </p:txBody>
      </p:sp>
      <p:sp>
        <p:nvSpPr>
          <p:cNvPr id="21506" name="Rectangle 3"/>
          <p:cNvSpPr>
            <a:spLocks noGrp="1" noChangeArrowheads="1"/>
          </p:cNvSpPr>
          <p:nvPr>
            <p:ph type="body" idx="4294967295"/>
          </p:nvPr>
        </p:nvSpPr>
        <p:spPr>
          <a:xfrm>
            <a:off x="684213" y="1628775"/>
            <a:ext cx="7772400" cy="4114800"/>
          </a:xfrm>
        </p:spPr>
        <p:txBody>
          <a:bodyPr/>
          <a:lstStyle/>
          <a:p>
            <a:pPr>
              <a:buFont typeface="Wingdings" pitchFamily="2" charset="2"/>
              <a:buNone/>
            </a:pPr>
            <a:r>
              <a:rPr lang="pl-PL" sz="2600" b="1" i="1">
                <a:solidFill>
                  <a:srgbClr val="008000"/>
                </a:solidFill>
              </a:rPr>
              <a:t>Art. 51- 56 PA I; Art.13 PA II</a:t>
            </a:r>
          </a:p>
          <a:p>
            <a:pPr>
              <a:buFont typeface="Wingdings" pitchFamily="2" charset="2"/>
              <a:buNone/>
            </a:pPr>
            <a:endParaRPr lang="pl-PL" sz="2600" b="1" i="1"/>
          </a:p>
          <a:p>
            <a:pPr lvl="1"/>
            <a:r>
              <a:rPr lang="en-US" sz="2300" b="1" i="1"/>
              <a:t>Prohibition of </a:t>
            </a:r>
            <a:r>
              <a:rPr lang="en-US" sz="2300" b="1" i="1" u="sng"/>
              <a:t>indiscriminate attacks</a:t>
            </a:r>
            <a:r>
              <a:rPr lang="en-US" sz="2300" b="1" i="1"/>
              <a:t> – not directed at a specific military objective (e.g. treating separate military objectives in a civilian area as a single military objective)</a:t>
            </a:r>
          </a:p>
          <a:p>
            <a:pPr lvl="1"/>
            <a:r>
              <a:rPr lang="en-US" sz="2300" b="1" i="1"/>
              <a:t>Prohibition of </a:t>
            </a:r>
            <a:r>
              <a:rPr lang="en-US" sz="2300" b="1" i="1" u="sng"/>
              <a:t>spreading terror</a:t>
            </a:r>
            <a:endParaRPr lang="en-US" sz="2300" b="1" i="1"/>
          </a:p>
          <a:p>
            <a:pPr lvl="1"/>
            <a:r>
              <a:rPr lang="en-US" sz="2300" b="1" i="1"/>
              <a:t>Prohibition of </a:t>
            </a:r>
            <a:r>
              <a:rPr lang="en-US" sz="2300" b="1" i="1" u="sng"/>
              <a:t>reprisals</a:t>
            </a:r>
            <a:endParaRPr lang="pl-PL" sz="2300" b="1" i="1" u="sng"/>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611188" y="908050"/>
            <a:ext cx="7772400" cy="1143000"/>
          </a:xfrm>
        </p:spPr>
        <p:txBody>
          <a:bodyPr anchor="ctr"/>
          <a:lstStyle/>
          <a:p>
            <a:pPr algn="ctr"/>
            <a:r>
              <a:rPr lang="en-US" sz="2500" b="1"/>
              <a:t>WHAT ABOUT ATTACKING:</a:t>
            </a:r>
            <a:br>
              <a:rPr lang="en-US" sz="2500" b="1"/>
            </a:br>
            <a:endParaRPr lang="pl-PL" sz="2500" b="1"/>
          </a:p>
        </p:txBody>
      </p:sp>
      <p:sp>
        <p:nvSpPr>
          <p:cNvPr id="22530" name="Rectangle 3"/>
          <p:cNvSpPr>
            <a:spLocks noGrp="1" noChangeArrowheads="1"/>
          </p:cNvSpPr>
          <p:nvPr>
            <p:ph type="body" idx="4294967295"/>
          </p:nvPr>
        </p:nvSpPr>
        <p:spPr>
          <a:xfrm>
            <a:off x="827088" y="1844675"/>
            <a:ext cx="7772400" cy="4530725"/>
          </a:xfrm>
        </p:spPr>
        <p:txBody>
          <a:bodyPr/>
          <a:lstStyle/>
          <a:p>
            <a:pPr marL="533400" indent="-533400">
              <a:lnSpc>
                <a:spcPct val="80000"/>
              </a:lnSpc>
              <a:buFont typeface="Wingdings" pitchFamily="2" charset="2"/>
              <a:buNone/>
            </a:pPr>
            <a:r>
              <a:rPr lang="pl-PL" sz="2800" b="1"/>
              <a:t>1. </a:t>
            </a:r>
            <a:r>
              <a:rPr lang="en-US" sz="2100" b="1"/>
              <a:t>Civilians attacking members of enemy armed forces?</a:t>
            </a:r>
          </a:p>
          <a:p>
            <a:pPr marL="533400" indent="-533400">
              <a:lnSpc>
                <a:spcPct val="80000"/>
              </a:lnSpc>
              <a:buFont typeface="Wingdings" pitchFamily="2" charset="2"/>
              <a:buNone/>
            </a:pPr>
            <a:r>
              <a:rPr lang="pl-PL" sz="2100" b="1"/>
              <a:t>2. </a:t>
            </a:r>
            <a:r>
              <a:rPr lang="en-US" sz="2100" b="1"/>
              <a:t>Children throwing stones at enemy patrols?</a:t>
            </a:r>
          </a:p>
          <a:p>
            <a:pPr marL="533400" indent="-533400">
              <a:lnSpc>
                <a:spcPct val="80000"/>
              </a:lnSpc>
              <a:buFont typeface="Wingdings" pitchFamily="2" charset="2"/>
              <a:buNone/>
            </a:pPr>
            <a:r>
              <a:rPr lang="pl-PL" sz="2100" b="1"/>
              <a:t>3. </a:t>
            </a:r>
            <a:r>
              <a:rPr lang="en-US" sz="2100" b="1"/>
              <a:t>Civilians driving ammunition trucks to supply enemy armed forces?</a:t>
            </a:r>
          </a:p>
          <a:p>
            <a:pPr marL="533400" indent="-533400">
              <a:lnSpc>
                <a:spcPct val="80000"/>
              </a:lnSpc>
              <a:buFont typeface="Wingdings" pitchFamily="2" charset="2"/>
              <a:buNone/>
            </a:pPr>
            <a:r>
              <a:rPr lang="pl-PL" sz="2100" b="1"/>
              <a:t>4. </a:t>
            </a:r>
            <a:r>
              <a:rPr lang="en-US" sz="2100" b="1"/>
              <a:t>Civilians working in scientific laboratories developing new weapons?</a:t>
            </a:r>
          </a:p>
          <a:p>
            <a:pPr marL="533400" indent="-533400">
              <a:lnSpc>
                <a:spcPct val="80000"/>
              </a:lnSpc>
              <a:buFont typeface="Wingdings" pitchFamily="2" charset="2"/>
              <a:buNone/>
            </a:pPr>
            <a:r>
              <a:rPr lang="pl-PL" sz="2100" b="1"/>
              <a:t>5. </a:t>
            </a:r>
            <a:r>
              <a:rPr lang="en-US" sz="2100" b="1"/>
              <a:t>Civilian officials in the Ministry of Defense?</a:t>
            </a:r>
          </a:p>
          <a:p>
            <a:pPr marL="533400" indent="-533400">
              <a:lnSpc>
                <a:spcPct val="80000"/>
              </a:lnSpc>
              <a:buFont typeface="Wingdings" pitchFamily="2" charset="2"/>
              <a:buNone/>
            </a:pPr>
            <a:r>
              <a:rPr lang="pl-PL" sz="2100" b="1"/>
              <a:t>6. </a:t>
            </a:r>
            <a:r>
              <a:rPr lang="en-US" sz="2100" b="1"/>
              <a:t>A bridge?</a:t>
            </a:r>
          </a:p>
          <a:p>
            <a:pPr marL="533400" indent="-533400">
              <a:lnSpc>
                <a:spcPct val="80000"/>
              </a:lnSpc>
              <a:buFont typeface="Wingdings" pitchFamily="2" charset="2"/>
              <a:buNone/>
            </a:pPr>
            <a:r>
              <a:rPr lang="pl-PL" sz="2100" b="1"/>
              <a:t>7. </a:t>
            </a:r>
            <a:r>
              <a:rPr lang="en-US" sz="2100" b="1"/>
              <a:t>A power station?</a:t>
            </a:r>
          </a:p>
          <a:p>
            <a:pPr marL="533400" indent="-533400">
              <a:lnSpc>
                <a:spcPct val="80000"/>
              </a:lnSpc>
              <a:buFont typeface="Wingdings" pitchFamily="2" charset="2"/>
              <a:buNone/>
            </a:pPr>
            <a:r>
              <a:rPr lang="pl-PL" sz="2100" b="1"/>
              <a:t>8. </a:t>
            </a:r>
            <a:r>
              <a:rPr lang="en-US" sz="2100" b="1"/>
              <a:t>A radio station?</a:t>
            </a:r>
          </a:p>
          <a:p>
            <a:pPr marL="533400" indent="-533400">
              <a:lnSpc>
                <a:spcPct val="80000"/>
              </a:lnSpc>
              <a:buFont typeface="Wingdings" pitchFamily="2" charset="2"/>
              <a:buNone/>
            </a:pPr>
            <a:r>
              <a:rPr lang="pl-PL" sz="2100" b="1"/>
              <a:t>9. </a:t>
            </a:r>
            <a:r>
              <a:rPr lang="en-US" sz="2100" b="1"/>
              <a:t>XIII century church shielding a military unit?</a:t>
            </a:r>
            <a:endParaRPr lang="pl-PL" sz="2100" b="1"/>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ytuł 1"/>
          <p:cNvSpPr>
            <a:spLocks noGrp="1"/>
          </p:cNvSpPr>
          <p:nvPr>
            <p:ph type="title" idx="4294967295"/>
          </p:nvPr>
        </p:nvSpPr>
        <p:spPr/>
        <p:txBody>
          <a:bodyPr anchor="ctr"/>
          <a:lstStyle/>
          <a:p>
            <a:pPr algn="ctr"/>
            <a:r>
              <a:rPr lang="pl-PL" sz="2100" b="1"/>
              <a:t>CONCEPT OF A CIVILIAN</a:t>
            </a:r>
            <a:endParaRPr lang="pl-PL" sz="1300"/>
          </a:p>
        </p:txBody>
      </p:sp>
      <p:sp>
        <p:nvSpPr>
          <p:cNvPr id="23554" name="Symbol zastępczy zawartości 2"/>
          <p:cNvSpPr>
            <a:spLocks noGrp="1"/>
          </p:cNvSpPr>
          <p:nvPr>
            <p:ph idx="4294967295"/>
          </p:nvPr>
        </p:nvSpPr>
        <p:spPr/>
        <p:txBody>
          <a:bodyPr/>
          <a:lstStyle/>
          <a:p>
            <a:r>
              <a:rPr lang="pl-PL" sz="1900" b="1"/>
              <a:t>Not defined in IHL in a positive way;</a:t>
            </a:r>
          </a:p>
          <a:p>
            <a:r>
              <a:rPr lang="pl-PL" sz="1900" b="1"/>
              <a:t>Until 1977 no definition at all; terminology of HR &amp; GC – „civilians” ≠ „soldiers”; „civilian persons” ≠ „armed forces”; „civilian” ≠ „military”;</a:t>
            </a:r>
          </a:p>
          <a:p>
            <a:r>
              <a:rPr lang="pl-PL" sz="1900" b="1"/>
              <a:t>Definition of a „civilian” not very important for the protection of persons in the power of the enemy; rather the precise personal scope of application of the provisions conferring the relevant status and rights (the conditions to be met in order to be protected); </a:t>
            </a:r>
          </a:p>
          <a:p>
            <a:r>
              <a:rPr lang="pl-PL" sz="1900" b="1"/>
              <a:t>Definition of a „civilian” extremely important for the protection against the effects of hostilities</a:t>
            </a:r>
          </a:p>
          <a:p>
            <a:endParaRPr lang="pl-PL" sz="1900" b="1"/>
          </a:p>
          <a:p>
            <a:pPr>
              <a:buFont typeface="Wingdings" pitchFamily="2" charset="2"/>
              <a:buNone/>
            </a:pPr>
            <a:r>
              <a:rPr lang="pl-PL" b="1"/>
              <a:t>	</a:t>
            </a:r>
          </a:p>
          <a:p>
            <a:endParaRPr lang="pl-PL" b="1"/>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ytuł 1"/>
          <p:cNvSpPr>
            <a:spLocks noGrp="1"/>
          </p:cNvSpPr>
          <p:nvPr>
            <p:ph type="title" idx="4294967295"/>
          </p:nvPr>
        </p:nvSpPr>
        <p:spPr/>
        <p:txBody>
          <a:bodyPr anchor="ctr"/>
          <a:lstStyle/>
          <a:p>
            <a:pPr algn="ctr"/>
            <a:r>
              <a:rPr lang="pl-PL" sz="2100" b="1"/>
              <a:t>CONCEPT OF A CIVILIAN</a:t>
            </a:r>
            <a:endParaRPr lang="pl-PL" sz="2100"/>
          </a:p>
        </p:txBody>
      </p:sp>
      <p:sp>
        <p:nvSpPr>
          <p:cNvPr id="24578" name="Symbol zastępczy zawartości 2"/>
          <p:cNvSpPr>
            <a:spLocks noGrp="1"/>
          </p:cNvSpPr>
          <p:nvPr>
            <p:ph idx="4294967295"/>
          </p:nvPr>
        </p:nvSpPr>
        <p:spPr/>
        <p:txBody>
          <a:bodyPr/>
          <a:lstStyle/>
          <a:p>
            <a:r>
              <a:rPr lang="pl-PL" sz="1900" b="1"/>
              <a:t>Art. 50 par. 1 PA I „any person who does not belong to one of the categories referred to in Art. 4 A 1), 2), 3) and 6) of the III Convention and in Art. 43 of this Protocol. In case of doubt whether a person is a civilian, that person shall be considered to be a civilian”</a:t>
            </a:r>
          </a:p>
          <a:p>
            <a:pPr>
              <a:buFont typeface="Wingdings" pitchFamily="2" charset="2"/>
              <a:buNone/>
            </a:pPr>
            <a:r>
              <a:rPr lang="pl-PL" sz="1900" b="1"/>
              <a:t>				civilian ≠ combatant</a:t>
            </a:r>
          </a:p>
          <a:p>
            <a:r>
              <a:rPr lang="pl-PL" sz="1900" b="1"/>
              <a:t>Art. 51 par. 3 PA I &amp; Art. 13 par. 3 PA II „Civilians shall enjoy the protection (…) unless and for such time as they take a direct part in hostilities”</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827088" y="620713"/>
            <a:ext cx="7772400" cy="1143000"/>
          </a:xfrm>
        </p:spPr>
        <p:txBody>
          <a:bodyPr anchor="ctr"/>
          <a:lstStyle/>
          <a:p>
            <a:pPr algn="ctr"/>
            <a:r>
              <a:rPr lang="pl-PL" sz="2500" b="1"/>
              <a:t>CONCEPT OF </a:t>
            </a:r>
            <a:r>
              <a:rPr lang="en-US" sz="2500" b="1"/>
              <a:t>A CIVILIAN OBJECT</a:t>
            </a:r>
            <a:endParaRPr lang="pl-PL" sz="2500" b="1"/>
          </a:p>
        </p:txBody>
      </p:sp>
      <p:sp>
        <p:nvSpPr>
          <p:cNvPr id="25602" name="Rectangle 3"/>
          <p:cNvSpPr>
            <a:spLocks noGrp="1" noChangeArrowheads="1"/>
          </p:cNvSpPr>
          <p:nvPr>
            <p:ph type="body" idx="4294967295"/>
          </p:nvPr>
        </p:nvSpPr>
        <p:spPr>
          <a:xfrm>
            <a:off x="611188" y="1773238"/>
            <a:ext cx="7772400" cy="4114800"/>
          </a:xfrm>
        </p:spPr>
        <p:txBody>
          <a:bodyPr/>
          <a:lstStyle/>
          <a:p>
            <a:pPr>
              <a:lnSpc>
                <a:spcPct val="90000"/>
              </a:lnSpc>
              <a:buFont typeface="Wingdings" pitchFamily="2" charset="2"/>
              <a:buNone/>
            </a:pPr>
            <a:r>
              <a:rPr lang="en-US" b="1" i="1">
                <a:solidFill>
                  <a:srgbClr val="008000"/>
                </a:solidFill>
              </a:rPr>
              <a:t>Art. 52 PA I</a:t>
            </a:r>
            <a:endParaRPr lang="pl-PL" b="1" i="1">
              <a:solidFill>
                <a:srgbClr val="008000"/>
              </a:solidFill>
            </a:endParaRPr>
          </a:p>
          <a:p>
            <a:pPr>
              <a:lnSpc>
                <a:spcPct val="90000"/>
              </a:lnSpc>
              <a:buFont typeface="Wingdings" pitchFamily="2" charset="2"/>
              <a:buNone/>
            </a:pPr>
            <a:endParaRPr lang="pl-PL" b="1" i="1">
              <a:solidFill>
                <a:srgbClr val="008000"/>
              </a:solidFill>
            </a:endParaRPr>
          </a:p>
          <a:p>
            <a:pPr>
              <a:lnSpc>
                <a:spcPct val="90000"/>
              </a:lnSpc>
              <a:buFont typeface="Wingdings" pitchFamily="2" charset="2"/>
              <a:buNone/>
            </a:pPr>
            <a:r>
              <a:rPr lang="pl-PL" b="1" i="1"/>
              <a:t>- </a:t>
            </a:r>
            <a:r>
              <a:rPr lang="en-US" b="1" i="1"/>
              <a:t>negative approach – any object that  is not a military objective</a:t>
            </a:r>
            <a:r>
              <a:rPr lang="pl-PL" b="1" i="1"/>
              <a:t> (open list of examples: house, school, place of worship…)</a:t>
            </a:r>
          </a:p>
          <a:p>
            <a:pPr>
              <a:lnSpc>
                <a:spcPct val="90000"/>
              </a:lnSpc>
              <a:buFontTx/>
              <a:buChar char="-"/>
            </a:pPr>
            <a:endParaRPr lang="en-US" b="1" i="1"/>
          </a:p>
          <a:p>
            <a:pPr>
              <a:lnSpc>
                <a:spcPct val="90000"/>
              </a:lnSpc>
              <a:buFont typeface="Wingdings" pitchFamily="2" charset="2"/>
              <a:buNone/>
            </a:pPr>
            <a:r>
              <a:rPr lang="pl-PL" b="1" i="1"/>
              <a:t>- </a:t>
            </a:r>
            <a:r>
              <a:rPr lang="en-US" b="1" i="1"/>
              <a:t>presumption of a civilian status</a:t>
            </a:r>
            <a:endParaRPr lang="pl-PL" b="1" i="1"/>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1055</TotalTime>
  <Words>1088</Words>
  <Application>Microsoft Office PowerPoint</Application>
  <PresentationFormat>Pokaz na ekranie (4:3)</PresentationFormat>
  <Paragraphs>152</Paragraphs>
  <Slides>21</Slides>
  <Notes>1</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Profil</vt:lpstr>
      <vt:lpstr>Slajd 1</vt:lpstr>
      <vt:lpstr>SOURCES OF LAW protection of civilians against  the effects of hostilities</vt:lpstr>
      <vt:lpstr>MOST RELEVANT IHL PRINCIPLES </vt:lpstr>
      <vt:lpstr>CVILIANS PROTECTED AGAINST THE EFFECTS OF HOSTILITIES</vt:lpstr>
      <vt:lpstr>THEREFORE… </vt:lpstr>
      <vt:lpstr>WHAT ABOUT ATTACKING: </vt:lpstr>
      <vt:lpstr>CONCEPT OF A CIVILIAN</vt:lpstr>
      <vt:lpstr>CONCEPT OF A CIVILIAN</vt:lpstr>
      <vt:lpstr>CONCEPT OF A CIVILIAN OBJECT</vt:lpstr>
      <vt:lpstr>WHAT IS A MILITARY OBJECTIVE ?</vt:lpstr>
      <vt:lpstr>PROPORTIONALITY  </vt:lpstr>
      <vt:lpstr>PRECAUTIONARY MEASURES </vt:lpstr>
      <vt:lpstr>PRECAUTIONARY MEASURES </vt:lpstr>
      <vt:lpstr>SPECIAL MEASURES OF PROTECTION </vt:lpstr>
      <vt:lpstr>SPECIAL MEASURES OF PROTECTION </vt:lpstr>
      <vt:lpstr>SPECIAL MEASURES OF PROTECTION </vt:lpstr>
      <vt:lpstr>SPECIAL MEASURES OF PROTECTION </vt:lpstr>
      <vt:lpstr>CULTURAL PROPERTY</vt:lpstr>
      <vt:lpstr>SPECIAL MEASURES OF PROTECTION </vt:lpstr>
      <vt:lpstr>OTHER CATEGORIES  </vt:lpstr>
      <vt:lpstr>NATURAL ENVIRONMENT </vt:lpstr>
    </vt:vector>
  </TitlesOfParts>
  <Company>ZG PCK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ZG PCK</dc:creator>
  <cp:lastModifiedBy> </cp:lastModifiedBy>
  <cp:revision>101</cp:revision>
  <dcterms:created xsi:type="dcterms:W3CDTF">2006-07-05T08:35:17Z</dcterms:created>
  <dcterms:modified xsi:type="dcterms:W3CDTF">2013-02-18T22:47:05Z</dcterms:modified>
</cp:coreProperties>
</file>